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6" r:id="rId3"/>
    <p:sldId id="577" r:id="rId4"/>
    <p:sldId id="578" r:id="rId5"/>
    <p:sldId id="579" r:id="rId6"/>
    <p:sldId id="581" r:id="rId7"/>
    <p:sldId id="580" r:id="rId8"/>
    <p:sldId id="261" r:id="rId9"/>
    <p:sldId id="586" r:id="rId10"/>
    <p:sldId id="565" r:id="rId11"/>
    <p:sldId id="574" r:id="rId12"/>
    <p:sldId id="566" r:id="rId13"/>
    <p:sldId id="569" r:id="rId14"/>
    <p:sldId id="570" r:id="rId15"/>
    <p:sldId id="567" r:id="rId16"/>
    <p:sldId id="572" r:id="rId17"/>
    <p:sldId id="587" r:id="rId18"/>
    <p:sldId id="573" r:id="rId19"/>
    <p:sldId id="576" r:id="rId20"/>
    <p:sldId id="585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761"/>
    <p:restoredTop sz="94643"/>
  </p:normalViewPr>
  <p:slideViewPr>
    <p:cSldViewPr snapToGrid="0" snapToObjects="1">
      <p:cViewPr varScale="1">
        <p:scale>
          <a:sx n="83" d="100"/>
          <a:sy n="83" d="100"/>
        </p:scale>
        <p:origin x="232" y="1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/192.168.125.8\sgb-home$\d.lampart\1-Desktop\Bruch\Kopie%20von%20Finanzperspektiven%20der%20AHV%20bis%202035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4689615199988268E-2"/>
          <c:y val="0.11348500960210771"/>
          <c:w val="0.91867177231879893"/>
          <c:h val="0.753303204405859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'AHV gemäss geltender Ordnung'!$S$8</c:f>
              <c:strCache>
                <c:ptCount val="1"/>
                <c:pt idx="0">
                  <c:v>Ohne Steuervorlage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'AHV gemäss geltender Ordnung'!$A$10:$A$19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'AHV gemäss geltender Ordnung'!$S$10:$S$19</c:f>
              <c:numCache>
                <c:formatCode>#\ ##0</c:formatCode>
                <c:ptCount val="10"/>
                <c:pt idx="0">
                  <c:v>-767</c:v>
                </c:pt>
                <c:pt idx="1">
                  <c:v>-1039</c:v>
                </c:pt>
                <c:pt idx="2">
                  <c:v>-1032</c:v>
                </c:pt>
                <c:pt idx="3">
                  <c:v>-1245</c:v>
                </c:pt>
                <c:pt idx="4">
                  <c:v>-1204</c:v>
                </c:pt>
                <c:pt idx="5">
                  <c:v>-1923</c:v>
                </c:pt>
                <c:pt idx="6">
                  <c:v>-1813</c:v>
                </c:pt>
                <c:pt idx="7">
                  <c:v>-2630</c:v>
                </c:pt>
                <c:pt idx="8">
                  <c:v>-2619</c:v>
                </c:pt>
                <c:pt idx="9">
                  <c:v>-3768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9A-FA44-838C-0AB5AC094E3F}"/>
            </c:ext>
          </c:extLst>
        </c:ser>
        <c:ser>
          <c:idx val="1"/>
          <c:order val="1"/>
          <c:tx>
            <c:strRef>
              <c:f>'AHV gemäss geltender Ordnung'!$T$8</c:f>
              <c:strCache>
                <c:ptCount val="1"/>
                <c:pt idx="0">
                  <c:v>Mit Steuervorlage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'AHV gemäss geltender Ordnung'!$A$10:$A$19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'AHV gemäss geltender Ordnung'!$T$10:$T$19</c:f>
              <c:numCache>
                <c:formatCode>#\ ##0</c:formatCode>
                <c:ptCount val="10"/>
                <c:pt idx="0">
                  <c:v>-767</c:v>
                </c:pt>
                <c:pt idx="1">
                  <c:v>-1039</c:v>
                </c:pt>
                <c:pt idx="2">
                  <c:v>-1032</c:v>
                </c:pt>
                <c:pt idx="3">
                  <c:v>755</c:v>
                </c:pt>
                <c:pt idx="4">
                  <c:v>796</c:v>
                </c:pt>
                <c:pt idx="5">
                  <c:v>77</c:v>
                </c:pt>
                <c:pt idx="6">
                  <c:v>187</c:v>
                </c:pt>
                <c:pt idx="7">
                  <c:v>-630</c:v>
                </c:pt>
                <c:pt idx="8">
                  <c:v>-619</c:v>
                </c:pt>
                <c:pt idx="9">
                  <c:v>-1768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9A-FA44-838C-0AB5AC094E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1821200"/>
        <c:axId val="441816888"/>
      </c:barChart>
      <c:catAx>
        <c:axId val="441821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imbusSanNovMed" panose="02020500000000000000" pitchFamily="18" charset="0"/>
                <a:ea typeface="+mn-ea"/>
                <a:cs typeface="+mn-cs"/>
              </a:defRPr>
            </a:pPr>
            <a:endParaRPr lang="de-DE"/>
          </a:p>
        </c:txPr>
        <c:crossAx val="441816888"/>
        <c:crosses val="autoZero"/>
        <c:auto val="1"/>
        <c:lblAlgn val="ctr"/>
        <c:lblOffset val="100"/>
        <c:noMultiLvlLbl val="0"/>
      </c:catAx>
      <c:valAx>
        <c:axId val="441816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imbusSanNovMed" panose="02020500000000000000" pitchFamily="18" charset="0"/>
                <a:ea typeface="+mn-ea"/>
                <a:cs typeface="+mn-cs"/>
              </a:defRPr>
            </a:pPr>
            <a:endParaRPr lang="de-DE"/>
          </a:p>
        </c:txPr>
        <c:crossAx val="441821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imbusSanNovMed" panose="02020500000000000000" pitchFamily="18" charset="0"/>
                <a:ea typeface="+mn-ea"/>
                <a:cs typeface="+mn-cs"/>
              </a:defRPr>
            </a:pPr>
            <a:endParaRPr lang="de-DE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imbusSanNovMed" panose="02020500000000000000" pitchFamily="18" charset="0"/>
                <a:ea typeface="+mn-ea"/>
                <a:cs typeface="+mn-cs"/>
              </a:defRPr>
            </a:pPr>
            <a:endParaRPr lang="de-DE"/>
          </a:p>
        </c:txPr>
      </c:legendEntry>
      <c:layout>
        <c:manualLayout>
          <c:xMode val="edge"/>
          <c:yMode val="edge"/>
          <c:x val="0.15453375550864717"/>
          <c:y val="2.6498246226609741E-2"/>
          <c:w val="0.6874458834379954"/>
          <c:h val="4.74598906132469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NimbusSanNovMed" panose="02020500000000000000" pitchFamily="18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>
          <a:latin typeface="NimbusSanNovMed" panose="02020500000000000000" pitchFamily="18" charset="0"/>
        </a:defRPr>
      </a:pPr>
      <a:endParaRPr lang="de-D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Sheet1!$A$9</c:f>
              <c:strCache>
                <c:ptCount val="1"/>
                <c:pt idx="0">
                  <c:v>Franken/Monat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Sheet1!$B$8:$C$8</c:f>
              <c:strCache>
                <c:ptCount val="2"/>
                <c:pt idx="0">
                  <c:v>Lohnkosten </c:v>
                </c:pt>
                <c:pt idx="1">
                  <c:v>Rente</c:v>
                </c:pt>
              </c:strCache>
            </c:strRef>
          </c:cat>
          <c:val>
            <c:numRef>
              <c:f>Sheet1!$B$9:$C$9</c:f>
              <c:numCache>
                <c:formatCode>General</c:formatCode>
                <c:ptCount val="2"/>
                <c:pt idx="0">
                  <c:v>6.5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B0-D444-B657-313FD997A1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05845760"/>
        <c:axId val="2052039008"/>
      </c:barChart>
      <c:catAx>
        <c:axId val="2105845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52039008"/>
        <c:crosses val="autoZero"/>
        <c:auto val="1"/>
        <c:lblAlgn val="ctr"/>
        <c:lblOffset val="100"/>
        <c:noMultiLvlLbl val="0"/>
      </c:catAx>
      <c:valAx>
        <c:axId val="20520390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105845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F72963-BE00-4149-9AA3-7647707FE082}" type="doc">
      <dgm:prSet loTypeId="urn:microsoft.com/office/officeart/2005/8/layout/balance1" loCatId="pyramid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8E0D26E4-F548-F948-BCD8-0554BA5F4608}">
      <dgm:prSet phldrT="[Text]" phldr="1"/>
      <dgm:spPr/>
      <dgm:t>
        <a:bodyPr/>
        <a:lstStyle/>
        <a:p>
          <a:endParaRPr lang="en-US"/>
        </a:p>
      </dgm:t>
    </dgm:pt>
    <dgm:pt modelId="{24AB267C-03F8-2C49-B8E6-AD2DDC31F4AA}" type="parTrans" cxnId="{DAC4697B-B226-8942-B1F3-493E897637DC}">
      <dgm:prSet/>
      <dgm:spPr/>
      <dgm:t>
        <a:bodyPr/>
        <a:lstStyle/>
        <a:p>
          <a:endParaRPr lang="en-US"/>
        </a:p>
      </dgm:t>
    </dgm:pt>
    <dgm:pt modelId="{980D9890-A1EE-704D-A7F5-BC81D03401B7}" type="sibTrans" cxnId="{DAC4697B-B226-8942-B1F3-493E897637DC}">
      <dgm:prSet/>
      <dgm:spPr/>
      <dgm:t>
        <a:bodyPr/>
        <a:lstStyle/>
        <a:p>
          <a:endParaRPr lang="en-US"/>
        </a:p>
      </dgm:t>
    </dgm:pt>
    <dgm:pt modelId="{DC56C0DB-2E0B-254E-93EE-D465E10C8F65}">
      <dgm:prSet phldrT="[Text]" phldr="1"/>
      <dgm:spPr/>
      <dgm:t>
        <a:bodyPr/>
        <a:lstStyle/>
        <a:p>
          <a:endParaRPr lang="en-US"/>
        </a:p>
      </dgm:t>
    </dgm:pt>
    <dgm:pt modelId="{D9367D6B-4DA2-534F-A81A-6999631F4048}" type="parTrans" cxnId="{58A3AC65-AAB0-9B4B-83FB-5A921434954E}">
      <dgm:prSet/>
      <dgm:spPr/>
      <dgm:t>
        <a:bodyPr/>
        <a:lstStyle/>
        <a:p>
          <a:endParaRPr lang="en-US"/>
        </a:p>
      </dgm:t>
    </dgm:pt>
    <dgm:pt modelId="{0D5CEB5B-F972-C843-B5AF-AEBB87F837D6}" type="sibTrans" cxnId="{58A3AC65-AAB0-9B4B-83FB-5A921434954E}">
      <dgm:prSet/>
      <dgm:spPr/>
      <dgm:t>
        <a:bodyPr/>
        <a:lstStyle/>
        <a:p>
          <a:endParaRPr lang="en-US"/>
        </a:p>
      </dgm:t>
    </dgm:pt>
    <dgm:pt modelId="{1EB1DA1F-DEC5-614D-9B18-D5FB7D86A5E7}">
      <dgm:prSet phldrT="[Text]" phldr="1"/>
      <dgm:spPr/>
      <dgm:t>
        <a:bodyPr/>
        <a:lstStyle/>
        <a:p>
          <a:endParaRPr lang="en-US"/>
        </a:p>
      </dgm:t>
    </dgm:pt>
    <dgm:pt modelId="{784DB81E-D835-6E4F-B686-C69472030003}" type="parTrans" cxnId="{4B3E3D5F-9A00-594F-8D1B-C5CA51F8865B}">
      <dgm:prSet/>
      <dgm:spPr/>
      <dgm:t>
        <a:bodyPr/>
        <a:lstStyle/>
        <a:p>
          <a:endParaRPr lang="en-US"/>
        </a:p>
      </dgm:t>
    </dgm:pt>
    <dgm:pt modelId="{DC0ECF31-E652-604D-88C5-94267DD0ABA7}" type="sibTrans" cxnId="{4B3E3D5F-9A00-594F-8D1B-C5CA51F8865B}">
      <dgm:prSet/>
      <dgm:spPr/>
      <dgm:t>
        <a:bodyPr/>
        <a:lstStyle/>
        <a:p>
          <a:endParaRPr lang="en-US"/>
        </a:p>
      </dgm:t>
    </dgm:pt>
    <dgm:pt modelId="{8212E261-F4B7-0B45-8A9F-82989D0EC2AF}">
      <dgm:prSet phldrT="[Text]" phldr="1"/>
      <dgm:spPr/>
      <dgm:t>
        <a:bodyPr/>
        <a:lstStyle/>
        <a:p>
          <a:endParaRPr lang="en-US"/>
        </a:p>
      </dgm:t>
    </dgm:pt>
    <dgm:pt modelId="{DB210CD5-140A-D143-8DA2-2B2C53DEEEF4}" type="parTrans" cxnId="{AFE49292-4698-CE48-B6DC-21EAA475DE14}">
      <dgm:prSet/>
      <dgm:spPr/>
      <dgm:t>
        <a:bodyPr/>
        <a:lstStyle/>
        <a:p>
          <a:endParaRPr lang="en-US"/>
        </a:p>
      </dgm:t>
    </dgm:pt>
    <dgm:pt modelId="{26900BD1-A2D6-D24E-B85E-77AD94AD03A7}" type="sibTrans" cxnId="{AFE49292-4698-CE48-B6DC-21EAA475DE14}">
      <dgm:prSet/>
      <dgm:spPr/>
      <dgm:t>
        <a:bodyPr/>
        <a:lstStyle/>
        <a:p>
          <a:endParaRPr lang="en-US"/>
        </a:p>
      </dgm:t>
    </dgm:pt>
    <dgm:pt modelId="{72FD32C5-3085-0B42-AE43-3D3270C5CB78}">
      <dgm:prSet phldrT="[Text]" phldr="1"/>
      <dgm:spPr/>
      <dgm:t>
        <a:bodyPr/>
        <a:lstStyle/>
        <a:p>
          <a:endParaRPr lang="en-US"/>
        </a:p>
      </dgm:t>
    </dgm:pt>
    <dgm:pt modelId="{014EC4D5-CC25-ED42-AC9F-F2FE9FFAC8BF}" type="parTrans" cxnId="{657A448F-565C-5846-90EC-92928634A07D}">
      <dgm:prSet/>
      <dgm:spPr/>
      <dgm:t>
        <a:bodyPr/>
        <a:lstStyle/>
        <a:p>
          <a:endParaRPr lang="en-US"/>
        </a:p>
      </dgm:t>
    </dgm:pt>
    <dgm:pt modelId="{7A625DB3-9257-B541-A414-ADA35375D856}" type="sibTrans" cxnId="{657A448F-565C-5846-90EC-92928634A07D}">
      <dgm:prSet/>
      <dgm:spPr/>
      <dgm:t>
        <a:bodyPr/>
        <a:lstStyle/>
        <a:p>
          <a:endParaRPr lang="en-US"/>
        </a:p>
      </dgm:t>
    </dgm:pt>
    <dgm:pt modelId="{F55F89B4-AE5E-C948-9DB5-24B9049F5870}">
      <dgm:prSet phldrT="[Text]" phldr="1"/>
      <dgm:spPr/>
      <dgm:t>
        <a:bodyPr/>
        <a:lstStyle/>
        <a:p>
          <a:endParaRPr lang="en-US"/>
        </a:p>
      </dgm:t>
    </dgm:pt>
    <dgm:pt modelId="{FF9DA615-95EC-D443-9249-0375233D22FA}" type="parTrans" cxnId="{B5C353B9-5161-B64B-B23C-C31E599BF628}">
      <dgm:prSet/>
      <dgm:spPr/>
      <dgm:t>
        <a:bodyPr/>
        <a:lstStyle/>
        <a:p>
          <a:endParaRPr lang="en-US"/>
        </a:p>
      </dgm:t>
    </dgm:pt>
    <dgm:pt modelId="{5F856E06-7149-734A-BDD5-BEA13FFEE74E}" type="sibTrans" cxnId="{B5C353B9-5161-B64B-B23C-C31E599BF628}">
      <dgm:prSet/>
      <dgm:spPr/>
      <dgm:t>
        <a:bodyPr/>
        <a:lstStyle/>
        <a:p>
          <a:endParaRPr lang="en-US"/>
        </a:p>
      </dgm:t>
    </dgm:pt>
    <dgm:pt modelId="{5B8800D9-F569-3746-9F2D-F0DFB726D03F}">
      <dgm:prSet phldrT="[Text]" phldr="1"/>
      <dgm:spPr/>
      <dgm:t>
        <a:bodyPr/>
        <a:lstStyle/>
        <a:p>
          <a:endParaRPr lang="en-US"/>
        </a:p>
      </dgm:t>
    </dgm:pt>
    <dgm:pt modelId="{4829C84F-7456-6641-98A5-A97941EFCF2E}" type="parTrans" cxnId="{77D7A590-3FC3-D24E-9E99-A4B3FE340EDF}">
      <dgm:prSet/>
      <dgm:spPr/>
      <dgm:t>
        <a:bodyPr/>
        <a:lstStyle/>
        <a:p>
          <a:endParaRPr lang="en-US"/>
        </a:p>
      </dgm:t>
    </dgm:pt>
    <dgm:pt modelId="{096D61BA-D611-7444-A75F-7589CF14B3E8}" type="sibTrans" cxnId="{77D7A590-3FC3-D24E-9E99-A4B3FE340EDF}">
      <dgm:prSet/>
      <dgm:spPr/>
      <dgm:t>
        <a:bodyPr/>
        <a:lstStyle/>
        <a:p>
          <a:endParaRPr lang="en-US"/>
        </a:p>
      </dgm:t>
    </dgm:pt>
    <dgm:pt modelId="{0014DCEC-2AD8-4B4B-9100-D6BB353C19FA}" type="pres">
      <dgm:prSet presAssocID="{B3F72963-BE00-4149-9AA3-7647707FE082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CCDC9782-1136-1F43-ACB0-ABC7AA53EF49}" type="pres">
      <dgm:prSet presAssocID="{B3F72963-BE00-4149-9AA3-7647707FE082}" presName="dummyMaxCanvas" presStyleCnt="0"/>
      <dgm:spPr/>
    </dgm:pt>
    <dgm:pt modelId="{98B89598-D2C2-3849-BEFB-8DCCFEA1F0A9}" type="pres">
      <dgm:prSet presAssocID="{B3F72963-BE00-4149-9AA3-7647707FE082}" presName="parentComposite" presStyleCnt="0"/>
      <dgm:spPr/>
    </dgm:pt>
    <dgm:pt modelId="{8A08B9E0-6B0D-A145-9FD7-7C4481ED618F}" type="pres">
      <dgm:prSet presAssocID="{B3F72963-BE00-4149-9AA3-7647707FE082}" presName="parent1" presStyleLbl="alignAccFollowNode1" presStyleIdx="0" presStyleCnt="4">
        <dgm:presLayoutVars>
          <dgm:chMax val="4"/>
        </dgm:presLayoutVars>
      </dgm:prSet>
      <dgm:spPr/>
    </dgm:pt>
    <dgm:pt modelId="{46B4D180-13F1-A44C-B946-DF06B1C289BB}" type="pres">
      <dgm:prSet presAssocID="{B3F72963-BE00-4149-9AA3-7647707FE082}" presName="parent2" presStyleLbl="alignAccFollowNode1" presStyleIdx="1" presStyleCnt="4">
        <dgm:presLayoutVars>
          <dgm:chMax val="4"/>
        </dgm:presLayoutVars>
      </dgm:prSet>
      <dgm:spPr/>
    </dgm:pt>
    <dgm:pt modelId="{7D521960-D01E-354B-845A-6E19C4354B62}" type="pres">
      <dgm:prSet presAssocID="{B3F72963-BE00-4149-9AA3-7647707FE082}" presName="childrenComposite" presStyleCnt="0"/>
      <dgm:spPr/>
    </dgm:pt>
    <dgm:pt modelId="{CFB2B619-091D-1446-A21E-A56C54E1005C}" type="pres">
      <dgm:prSet presAssocID="{B3F72963-BE00-4149-9AA3-7647707FE082}" presName="dummyMaxCanvas_ChildArea" presStyleCnt="0"/>
      <dgm:spPr/>
    </dgm:pt>
    <dgm:pt modelId="{CCBE701E-6685-D343-92ED-F4B624C3BBE4}" type="pres">
      <dgm:prSet presAssocID="{B3F72963-BE00-4149-9AA3-7647707FE082}" presName="fulcrum" presStyleLbl="alignAccFollowNode1" presStyleIdx="2" presStyleCnt="4"/>
      <dgm:spPr/>
    </dgm:pt>
    <dgm:pt modelId="{F67EE288-9490-1B4D-AB74-02C86FA3DA9C}" type="pres">
      <dgm:prSet presAssocID="{B3F72963-BE00-4149-9AA3-7647707FE082}" presName="balance_23" presStyleLbl="alignAccFollowNode1" presStyleIdx="3" presStyleCnt="4">
        <dgm:presLayoutVars>
          <dgm:bulletEnabled val="1"/>
        </dgm:presLayoutVars>
      </dgm:prSet>
      <dgm:spPr/>
    </dgm:pt>
    <dgm:pt modelId="{EFF93A14-3D59-0A42-A378-585F077022E1}" type="pres">
      <dgm:prSet presAssocID="{B3F72963-BE00-4149-9AA3-7647707FE082}" presName="right_23_1" presStyleLbl="node1" presStyleIdx="0" presStyleCnt="5">
        <dgm:presLayoutVars>
          <dgm:bulletEnabled val="1"/>
        </dgm:presLayoutVars>
      </dgm:prSet>
      <dgm:spPr/>
    </dgm:pt>
    <dgm:pt modelId="{5AF660EC-23A9-324D-BE06-107AA7FB4DE5}" type="pres">
      <dgm:prSet presAssocID="{B3F72963-BE00-4149-9AA3-7647707FE082}" presName="right_23_2" presStyleLbl="node1" presStyleIdx="1" presStyleCnt="5">
        <dgm:presLayoutVars>
          <dgm:bulletEnabled val="1"/>
        </dgm:presLayoutVars>
      </dgm:prSet>
      <dgm:spPr/>
    </dgm:pt>
    <dgm:pt modelId="{2BF35683-B16D-0F44-A96C-C245946363E9}" type="pres">
      <dgm:prSet presAssocID="{B3F72963-BE00-4149-9AA3-7647707FE082}" presName="right_23_3" presStyleLbl="node1" presStyleIdx="2" presStyleCnt="5">
        <dgm:presLayoutVars>
          <dgm:bulletEnabled val="1"/>
        </dgm:presLayoutVars>
      </dgm:prSet>
      <dgm:spPr/>
    </dgm:pt>
    <dgm:pt modelId="{85E3B1DA-BAED-9641-A7D9-43732829E97B}" type="pres">
      <dgm:prSet presAssocID="{B3F72963-BE00-4149-9AA3-7647707FE082}" presName="left_23_1" presStyleLbl="node1" presStyleIdx="3" presStyleCnt="5">
        <dgm:presLayoutVars>
          <dgm:bulletEnabled val="1"/>
        </dgm:presLayoutVars>
      </dgm:prSet>
      <dgm:spPr/>
    </dgm:pt>
    <dgm:pt modelId="{6F6E3FFD-1D9D-C64C-9BAB-19ED5AC8AC68}" type="pres">
      <dgm:prSet presAssocID="{B3F72963-BE00-4149-9AA3-7647707FE082}" presName="left_23_2" presStyleLbl="node1" presStyleIdx="4" presStyleCnt="5">
        <dgm:presLayoutVars>
          <dgm:bulletEnabled val="1"/>
        </dgm:presLayoutVars>
      </dgm:prSet>
      <dgm:spPr/>
    </dgm:pt>
  </dgm:ptLst>
  <dgm:cxnLst>
    <dgm:cxn modelId="{C8C7903D-C0C6-8047-B1DB-85ED2F72FB63}" type="presOf" srcId="{DC56C0DB-2E0B-254E-93EE-D465E10C8F65}" destId="{85E3B1DA-BAED-9641-A7D9-43732829E97B}" srcOrd="0" destOrd="0" presId="urn:microsoft.com/office/officeart/2005/8/layout/balance1"/>
    <dgm:cxn modelId="{AF091B51-BD66-014D-8579-315E066F0409}" type="presOf" srcId="{F55F89B4-AE5E-C948-9DB5-24B9049F5870}" destId="{5AF660EC-23A9-324D-BE06-107AA7FB4DE5}" srcOrd="0" destOrd="0" presId="urn:microsoft.com/office/officeart/2005/8/layout/balance1"/>
    <dgm:cxn modelId="{4B3E3D5F-9A00-594F-8D1B-C5CA51F8865B}" srcId="{8E0D26E4-F548-F948-BCD8-0554BA5F4608}" destId="{1EB1DA1F-DEC5-614D-9B18-D5FB7D86A5E7}" srcOrd="1" destOrd="0" parTransId="{784DB81E-D835-6E4F-B686-C69472030003}" sibTransId="{DC0ECF31-E652-604D-88C5-94267DD0ABA7}"/>
    <dgm:cxn modelId="{58A3AC65-AAB0-9B4B-83FB-5A921434954E}" srcId="{8E0D26E4-F548-F948-BCD8-0554BA5F4608}" destId="{DC56C0DB-2E0B-254E-93EE-D465E10C8F65}" srcOrd="0" destOrd="0" parTransId="{D9367D6B-4DA2-534F-A81A-6999631F4048}" sibTransId="{0D5CEB5B-F972-C843-B5AF-AEBB87F837D6}"/>
    <dgm:cxn modelId="{6600227B-4740-E743-8BD1-E92D6BF8109E}" type="presOf" srcId="{8E0D26E4-F548-F948-BCD8-0554BA5F4608}" destId="{8A08B9E0-6B0D-A145-9FD7-7C4481ED618F}" srcOrd="0" destOrd="0" presId="urn:microsoft.com/office/officeart/2005/8/layout/balance1"/>
    <dgm:cxn modelId="{DAC4697B-B226-8942-B1F3-493E897637DC}" srcId="{B3F72963-BE00-4149-9AA3-7647707FE082}" destId="{8E0D26E4-F548-F948-BCD8-0554BA5F4608}" srcOrd="0" destOrd="0" parTransId="{24AB267C-03F8-2C49-B8E6-AD2DDC31F4AA}" sibTransId="{980D9890-A1EE-704D-A7F5-BC81D03401B7}"/>
    <dgm:cxn modelId="{4AE5D689-E1A4-324F-855D-506844DFD89C}" type="presOf" srcId="{1EB1DA1F-DEC5-614D-9B18-D5FB7D86A5E7}" destId="{6F6E3FFD-1D9D-C64C-9BAB-19ED5AC8AC68}" srcOrd="0" destOrd="0" presId="urn:microsoft.com/office/officeart/2005/8/layout/balance1"/>
    <dgm:cxn modelId="{657A448F-565C-5846-90EC-92928634A07D}" srcId="{8212E261-F4B7-0B45-8A9F-82989D0EC2AF}" destId="{72FD32C5-3085-0B42-AE43-3D3270C5CB78}" srcOrd="0" destOrd="0" parTransId="{014EC4D5-CC25-ED42-AC9F-F2FE9FFAC8BF}" sibTransId="{7A625DB3-9257-B541-A414-ADA35375D856}"/>
    <dgm:cxn modelId="{77D7A590-3FC3-D24E-9E99-A4B3FE340EDF}" srcId="{8212E261-F4B7-0B45-8A9F-82989D0EC2AF}" destId="{5B8800D9-F569-3746-9F2D-F0DFB726D03F}" srcOrd="2" destOrd="0" parTransId="{4829C84F-7456-6641-98A5-A97941EFCF2E}" sibTransId="{096D61BA-D611-7444-A75F-7589CF14B3E8}"/>
    <dgm:cxn modelId="{AFE49292-4698-CE48-B6DC-21EAA475DE14}" srcId="{B3F72963-BE00-4149-9AA3-7647707FE082}" destId="{8212E261-F4B7-0B45-8A9F-82989D0EC2AF}" srcOrd="1" destOrd="0" parTransId="{DB210CD5-140A-D143-8DA2-2B2C53DEEEF4}" sibTransId="{26900BD1-A2D6-D24E-B85E-77AD94AD03A7}"/>
    <dgm:cxn modelId="{4D4D3FAA-93BB-144F-918D-79A03FF74268}" type="presOf" srcId="{72FD32C5-3085-0B42-AE43-3D3270C5CB78}" destId="{EFF93A14-3D59-0A42-A378-585F077022E1}" srcOrd="0" destOrd="0" presId="urn:microsoft.com/office/officeart/2005/8/layout/balance1"/>
    <dgm:cxn modelId="{B5C353B9-5161-B64B-B23C-C31E599BF628}" srcId="{8212E261-F4B7-0B45-8A9F-82989D0EC2AF}" destId="{F55F89B4-AE5E-C948-9DB5-24B9049F5870}" srcOrd="1" destOrd="0" parTransId="{FF9DA615-95EC-D443-9249-0375233D22FA}" sibTransId="{5F856E06-7149-734A-BDD5-BEA13FFEE74E}"/>
    <dgm:cxn modelId="{A3D996C5-FFCE-114F-AE18-DDFA51B5C67D}" type="presOf" srcId="{5B8800D9-F569-3746-9F2D-F0DFB726D03F}" destId="{2BF35683-B16D-0F44-A96C-C245946363E9}" srcOrd="0" destOrd="0" presId="urn:microsoft.com/office/officeart/2005/8/layout/balance1"/>
    <dgm:cxn modelId="{951CADD1-D485-0C43-9390-F8B93CB59423}" type="presOf" srcId="{B3F72963-BE00-4149-9AA3-7647707FE082}" destId="{0014DCEC-2AD8-4B4B-9100-D6BB353C19FA}" srcOrd="0" destOrd="0" presId="urn:microsoft.com/office/officeart/2005/8/layout/balance1"/>
    <dgm:cxn modelId="{AC6E33D9-DE7A-6B42-B3E9-B06793AB0B98}" type="presOf" srcId="{8212E261-F4B7-0B45-8A9F-82989D0EC2AF}" destId="{46B4D180-13F1-A44C-B946-DF06B1C289BB}" srcOrd="0" destOrd="0" presId="urn:microsoft.com/office/officeart/2005/8/layout/balance1"/>
    <dgm:cxn modelId="{F938BDC0-3D8B-4249-96A6-FE45F386FEA1}" type="presParOf" srcId="{0014DCEC-2AD8-4B4B-9100-D6BB353C19FA}" destId="{CCDC9782-1136-1F43-ACB0-ABC7AA53EF49}" srcOrd="0" destOrd="0" presId="urn:microsoft.com/office/officeart/2005/8/layout/balance1"/>
    <dgm:cxn modelId="{51728D3E-8FAE-EC47-9C8B-82B903EF3607}" type="presParOf" srcId="{0014DCEC-2AD8-4B4B-9100-D6BB353C19FA}" destId="{98B89598-D2C2-3849-BEFB-8DCCFEA1F0A9}" srcOrd="1" destOrd="0" presId="urn:microsoft.com/office/officeart/2005/8/layout/balance1"/>
    <dgm:cxn modelId="{669334F7-7D13-FD4B-A051-B298EC12A400}" type="presParOf" srcId="{98B89598-D2C2-3849-BEFB-8DCCFEA1F0A9}" destId="{8A08B9E0-6B0D-A145-9FD7-7C4481ED618F}" srcOrd="0" destOrd="0" presId="urn:microsoft.com/office/officeart/2005/8/layout/balance1"/>
    <dgm:cxn modelId="{429E0584-45D7-2B44-8C3E-E591FB66A8F5}" type="presParOf" srcId="{98B89598-D2C2-3849-BEFB-8DCCFEA1F0A9}" destId="{46B4D180-13F1-A44C-B946-DF06B1C289BB}" srcOrd="1" destOrd="0" presId="urn:microsoft.com/office/officeart/2005/8/layout/balance1"/>
    <dgm:cxn modelId="{EF186E4F-5056-F44A-87FE-2E98E7CBB7B3}" type="presParOf" srcId="{0014DCEC-2AD8-4B4B-9100-D6BB353C19FA}" destId="{7D521960-D01E-354B-845A-6E19C4354B62}" srcOrd="2" destOrd="0" presId="urn:microsoft.com/office/officeart/2005/8/layout/balance1"/>
    <dgm:cxn modelId="{CBE213E0-CE13-E54F-83AE-357317C6340C}" type="presParOf" srcId="{7D521960-D01E-354B-845A-6E19C4354B62}" destId="{CFB2B619-091D-1446-A21E-A56C54E1005C}" srcOrd="0" destOrd="0" presId="urn:microsoft.com/office/officeart/2005/8/layout/balance1"/>
    <dgm:cxn modelId="{8405F651-C32B-3E46-AC78-95714042750D}" type="presParOf" srcId="{7D521960-D01E-354B-845A-6E19C4354B62}" destId="{CCBE701E-6685-D343-92ED-F4B624C3BBE4}" srcOrd="1" destOrd="0" presId="urn:microsoft.com/office/officeart/2005/8/layout/balance1"/>
    <dgm:cxn modelId="{F62E4307-90C4-7C44-B739-41A15A6614C9}" type="presParOf" srcId="{7D521960-D01E-354B-845A-6E19C4354B62}" destId="{F67EE288-9490-1B4D-AB74-02C86FA3DA9C}" srcOrd="2" destOrd="0" presId="urn:microsoft.com/office/officeart/2005/8/layout/balance1"/>
    <dgm:cxn modelId="{861BFFFC-292D-E444-87D3-59118F4B3B6F}" type="presParOf" srcId="{7D521960-D01E-354B-845A-6E19C4354B62}" destId="{EFF93A14-3D59-0A42-A378-585F077022E1}" srcOrd="3" destOrd="0" presId="urn:microsoft.com/office/officeart/2005/8/layout/balance1"/>
    <dgm:cxn modelId="{3857EA21-4927-3540-BDC4-F8EA50852621}" type="presParOf" srcId="{7D521960-D01E-354B-845A-6E19C4354B62}" destId="{5AF660EC-23A9-324D-BE06-107AA7FB4DE5}" srcOrd="4" destOrd="0" presId="urn:microsoft.com/office/officeart/2005/8/layout/balance1"/>
    <dgm:cxn modelId="{414E00C4-872C-C045-96F6-8C1CB88C328F}" type="presParOf" srcId="{7D521960-D01E-354B-845A-6E19C4354B62}" destId="{2BF35683-B16D-0F44-A96C-C245946363E9}" srcOrd="5" destOrd="0" presId="urn:microsoft.com/office/officeart/2005/8/layout/balance1"/>
    <dgm:cxn modelId="{4B16A65F-8D80-2840-91C1-AE7A5B4BC4CF}" type="presParOf" srcId="{7D521960-D01E-354B-845A-6E19C4354B62}" destId="{85E3B1DA-BAED-9641-A7D9-43732829E97B}" srcOrd="6" destOrd="0" presId="urn:microsoft.com/office/officeart/2005/8/layout/balance1"/>
    <dgm:cxn modelId="{CB168FA3-D26D-B543-812C-1449A3C090A5}" type="presParOf" srcId="{7D521960-D01E-354B-845A-6E19C4354B62}" destId="{6F6E3FFD-1D9D-C64C-9BAB-19ED5AC8AC68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F72963-BE00-4149-9AA3-7647707FE082}" type="doc">
      <dgm:prSet loTypeId="urn:microsoft.com/office/officeart/2005/8/layout/balance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0D26E4-F548-F948-BCD8-0554BA5F4608}">
      <dgm:prSet phldrT="[Text]" custT="1"/>
      <dgm:spPr/>
      <dgm:t>
        <a:bodyPr/>
        <a:lstStyle/>
        <a:p>
          <a:r>
            <a:rPr lang="en-US" sz="2800" b="0" i="0" dirty="0" err="1">
              <a:latin typeface="Arial Regular"/>
            </a:rPr>
            <a:t>eingeführt</a:t>
          </a:r>
          <a:endParaRPr lang="en-US" sz="2800" b="0" i="0" dirty="0">
            <a:latin typeface="Arial Regular"/>
          </a:endParaRPr>
        </a:p>
      </dgm:t>
    </dgm:pt>
    <dgm:pt modelId="{24AB267C-03F8-2C49-B8E6-AD2DDC31F4AA}" type="parTrans" cxnId="{DAC4697B-B226-8942-B1F3-493E897637DC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980D9890-A1EE-704D-A7F5-BC81D03401B7}" type="sibTrans" cxnId="{DAC4697B-B226-8942-B1F3-493E897637DC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DC56C0DB-2E0B-254E-93EE-D465E10C8F65}">
      <dgm:prSet phldrT="[Text]"/>
      <dgm:spPr/>
      <dgm:t>
        <a:bodyPr/>
        <a:lstStyle/>
        <a:p>
          <a:r>
            <a:rPr lang="en-US" b="0" i="0" dirty="0">
              <a:latin typeface="Arial Regular"/>
            </a:rPr>
            <a:t>Patent</a:t>
          </a:r>
        </a:p>
      </dgm:t>
    </dgm:pt>
    <dgm:pt modelId="{D9367D6B-4DA2-534F-A81A-6999631F4048}" type="parTrans" cxnId="{58A3AC65-AAB0-9B4B-83FB-5A921434954E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0D5CEB5B-F972-C843-B5AF-AEBB87F837D6}" type="sibTrans" cxnId="{58A3AC65-AAB0-9B4B-83FB-5A921434954E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1EB1DA1F-DEC5-614D-9B18-D5FB7D86A5E7}">
      <dgm:prSet phldrT="[Text]"/>
      <dgm:spPr/>
      <dgm:t>
        <a:bodyPr/>
        <a:lstStyle/>
        <a:p>
          <a:r>
            <a:rPr lang="en-US" b="0" i="0" dirty="0">
              <a:latin typeface="Arial Regular"/>
            </a:rPr>
            <a:t>F+E</a:t>
          </a:r>
        </a:p>
      </dgm:t>
    </dgm:pt>
    <dgm:pt modelId="{784DB81E-D835-6E4F-B686-C69472030003}" type="parTrans" cxnId="{4B3E3D5F-9A00-594F-8D1B-C5CA51F8865B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DC0ECF31-E652-604D-88C5-94267DD0ABA7}" type="sibTrans" cxnId="{4B3E3D5F-9A00-594F-8D1B-C5CA51F8865B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8212E261-F4B7-0B45-8A9F-82989D0EC2AF}">
      <dgm:prSet phldrT="[Text]" custT="1"/>
      <dgm:spPr/>
      <dgm:t>
        <a:bodyPr/>
        <a:lstStyle/>
        <a:p>
          <a:r>
            <a:rPr lang="en-US" sz="2800" b="0" i="0" dirty="0" err="1">
              <a:latin typeface="Arial Regular"/>
            </a:rPr>
            <a:t>Gebannt</a:t>
          </a:r>
          <a:r>
            <a:rPr lang="en-US" sz="2800" b="0" i="0" dirty="0">
              <a:latin typeface="Arial Regular"/>
            </a:rPr>
            <a:t>, </a:t>
          </a:r>
          <a:r>
            <a:rPr lang="en-US" sz="2800" b="0" i="0" dirty="0" err="1">
              <a:latin typeface="Arial Regular"/>
            </a:rPr>
            <a:t>korrigiert</a:t>
          </a:r>
          <a:endParaRPr lang="en-US" sz="2800" b="0" i="0" dirty="0">
            <a:latin typeface="Arial Regular"/>
          </a:endParaRPr>
        </a:p>
      </dgm:t>
    </dgm:pt>
    <dgm:pt modelId="{DB210CD5-140A-D143-8DA2-2B2C53DEEEF4}" type="parTrans" cxnId="{AFE49292-4698-CE48-B6DC-21EAA475DE14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26900BD1-A2D6-D24E-B85E-77AD94AD03A7}" type="sibTrans" cxnId="{AFE49292-4698-CE48-B6DC-21EAA475DE14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72FD32C5-3085-0B42-AE43-3D3270C5CB78}">
      <dgm:prSet phldrT="[Text]"/>
      <dgm:spPr>
        <a:solidFill>
          <a:srgbClr val="FF0000"/>
        </a:solidFill>
      </dgm:spPr>
      <dgm:t>
        <a:bodyPr/>
        <a:lstStyle/>
        <a:p>
          <a:r>
            <a:rPr lang="en-US" b="0" i="0" dirty="0">
              <a:latin typeface="Arial Regular"/>
            </a:rPr>
            <a:t>KEP</a:t>
          </a:r>
        </a:p>
      </dgm:t>
    </dgm:pt>
    <dgm:pt modelId="{014EC4D5-CC25-ED42-AC9F-F2FE9FFAC8BF}" type="parTrans" cxnId="{657A448F-565C-5846-90EC-92928634A07D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7A625DB3-9257-B541-A414-ADA35375D856}" type="sibTrans" cxnId="{657A448F-565C-5846-90EC-92928634A07D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F55F89B4-AE5E-C948-9DB5-24B9049F5870}">
      <dgm:prSet phldrT="[Text]"/>
      <dgm:spPr>
        <a:solidFill>
          <a:srgbClr val="FF0000"/>
        </a:solidFill>
      </dgm:spPr>
      <dgm:t>
        <a:bodyPr/>
        <a:lstStyle/>
        <a:p>
          <a:r>
            <a:rPr lang="en-US" b="0" i="0" dirty="0">
              <a:latin typeface="Arial Regular"/>
            </a:rPr>
            <a:t>NID</a:t>
          </a:r>
        </a:p>
      </dgm:t>
    </dgm:pt>
    <dgm:pt modelId="{FF9DA615-95EC-D443-9249-0375233D22FA}" type="parTrans" cxnId="{B5C353B9-5161-B64B-B23C-C31E599BF628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5F856E06-7149-734A-BDD5-BEA13FFEE74E}" type="sibTrans" cxnId="{B5C353B9-5161-B64B-B23C-C31E599BF628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5B8800D9-F569-3746-9F2D-F0DFB726D03F}">
      <dgm:prSet phldrT="[Text]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en-US" b="0" i="0" dirty="0">
              <a:latin typeface="Arial Regular"/>
            </a:rPr>
            <a:t>Status</a:t>
          </a:r>
        </a:p>
      </dgm:t>
    </dgm:pt>
    <dgm:pt modelId="{4829C84F-7456-6641-98A5-A97941EFCF2E}" type="parTrans" cxnId="{77D7A590-3FC3-D24E-9E99-A4B3FE340EDF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096D61BA-D611-7444-A75F-7589CF14B3E8}" type="sibTrans" cxnId="{77D7A590-3FC3-D24E-9E99-A4B3FE340EDF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4AB54DC6-5ABA-3841-AB2C-22B2FD50DB2B}">
      <dgm:prSet phldrT="[Text]"/>
      <dgm:spPr/>
    </dgm:pt>
    <dgm:pt modelId="{50038648-5BF2-B548-B39F-444AEAB73F55}" type="parTrans" cxnId="{D6CB9254-FCD7-BB44-BF88-8BD1BB088570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6B79897F-F950-E442-BAD5-0C6D119A8A8A}" type="sibTrans" cxnId="{D6CB9254-FCD7-BB44-BF88-8BD1BB088570}">
      <dgm:prSet/>
      <dgm:spPr/>
      <dgm:t>
        <a:bodyPr/>
        <a:lstStyle/>
        <a:p>
          <a:endParaRPr lang="en-US">
            <a:latin typeface="Nimbus Sans Novus" panose="02020500000000000000" pitchFamily="18" charset="0"/>
          </a:endParaRPr>
        </a:p>
      </dgm:t>
    </dgm:pt>
    <dgm:pt modelId="{0014DCEC-2AD8-4B4B-9100-D6BB353C19FA}" type="pres">
      <dgm:prSet presAssocID="{B3F72963-BE00-4149-9AA3-7647707FE082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CCDC9782-1136-1F43-ACB0-ABC7AA53EF49}" type="pres">
      <dgm:prSet presAssocID="{B3F72963-BE00-4149-9AA3-7647707FE082}" presName="dummyMaxCanvas" presStyleCnt="0"/>
      <dgm:spPr/>
    </dgm:pt>
    <dgm:pt modelId="{98B89598-D2C2-3849-BEFB-8DCCFEA1F0A9}" type="pres">
      <dgm:prSet presAssocID="{B3F72963-BE00-4149-9AA3-7647707FE082}" presName="parentComposite" presStyleCnt="0"/>
      <dgm:spPr/>
    </dgm:pt>
    <dgm:pt modelId="{8A08B9E0-6B0D-A145-9FD7-7C4481ED618F}" type="pres">
      <dgm:prSet presAssocID="{B3F72963-BE00-4149-9AA3-7647707FE082}" presName="parent1" presStyleLbl="alignAccFollowNode1" presStyleIdx="0" presStyleCnt="4" custScaleX="193729" custLinFactNeighborX="-13766" custLinFactNeighborY="-4406">
        <dgm:presLayoutVars>
          <dgm:chMax val="4"/>
        </dgm:presLayoutVars>
      </dgm:prSet>
      <dgm:spPr/>
    </dgm:pt>
    <dgm:pt modelId="{46B4D180-13F1-A44C-B946-DF06B1C289BB}" type="pres">
      <dgm:prSet presAssocID="{B3F72963-BE00-4149-9AA3-7647707FE082}" presName="parent2" presStyleLbl="alignAccFollowNode1" presStyleIdx="1" presStyleCnt="4" custScaleX="279979" custLinFactX="3680" custLinFactNeighborX="100000" custLinFactNeighborY="-12519">
        <dgm:presLayoutVars>
          <dgm:chMax val="4"/>
        </dgm:presLayoutVars>
      </dgm:prSet>
      <dgm:spPr/>
    </dgm:pt>
    <dgm:pt modelId="{7D521960-D01E-354B-845A-6E19C4354B62}" type="pres">
      <dgm:prSet presAssocID="{B3F72963-BE00-4149-9AA3-7647707FE082}" presName="childrenComposite" presStyleCnt="0"/>
      <dgm:spPr/>
    </dgm:pt>
    <dgm:pt modelId="{CFB2B619-091D-1446-A21E-A56C54E1005C}" type="pres">
      <dgm:prSet presAssocID="{B3F72963-BE00-4149-9AA3-7647707FE082}" presName="dummyMaxCanvas_ChildArea" presStyleCnt="0"/>
      <dgm:spPr/>
    </dgm:pt>
    <dgm:pt modelId="{CCBE701E-6685-D343-92ED-F4B624C3BBE4}" type="pres">
      <dgm:prSet presAssocID="{B3F72963-BE00-4149-9AA3-7647707FE082}" presName="fulcrum" presStyleLbl="alignAccFollowNode1" presStyleIdx="2" presStyleCnt="4"/>
      <dgm:spPr/>
    </dgm:pt>
    <dgm:pt modelId="{F67EE288-9490-1B4D-AB74-02C86FA3DA9C}" type="pres">
      <dgm:prSet presAssocID="{B3F72963-BE00-4149-9AA3-7647707FE082}" presName="balance_23" presStyleLbl="alignAccFollowNode1" presStyleIdx="3" presStyleCnt="4">
        <dgm:presLayoutVars>
          <dgm:bulletEnabled val="1"/>
        </dgm:presLayoutVars>
      </dgm:prSet>
      <dgm:spPr/>
    </dgm:pt>
    <dgm:pt modelId="{EFF93A14-3D59-0A42-A378-585F077022E1}" type="pres">
      <dgm:prSet presAssocID="{B3F72963-BE00-4149-9AA3-7647707FE082}" presName="right_23_1" presStyleLbl="node1" presStyleIdx="0" presStyleCnt="5" custLinFactNeighborX="3390" custLinFactNeighborY="-82299">
        <dgm:presLayoutVars>
          <dgm:bulletEnabled val="1"/>
        </dgm:presLayoutVars>
      </dgm:prSet>
      <dgm:spPr/>
    </dgm:pt>
    <dgm:pt modelId="{5AF660EC-23A9-324D-BE06-107AA7FB4DE5}" type="pres">
      <dgm:prSet presAssocID="{B3F72963-BE00-4149-9AA3-7647707FE082}" presName="right_23_2" presStyleLbl="node1" presStyleIdx="1" presStyleCnt="5" custLinFactNeighborX="-16872" custLinFactNeighborY="-79016">
        <dgm:presLayoutVars>
          <dgm:bulletEnabled val="1"/>
        </dgm:presLayoutVars>
      </dgm:prSet>
      <dgm:spPr/>
    </dgm:pt>
    <dgm:pt modelId="{2BF35683-B16D-0F44-A96C-C245946363E9}" type="pres">
      <dgm:prSet presAssocID="{B3F72963-BE00-4149-9AA3-7647707FE082}" presName="right_23_3" presStyleLbl="node1" presStyleIdx="2" presStyleCnt="5" custLinFactY="87127" custLinFactNeighborX="-7512" custLinFactNeighborY="100000">
        <dgm:presLayoutVars>
          <dgm:bulletEnabled val="1"/>
        </dgm:presLayoutVars>
      </dgm:prSet>
      <dgm:spPr/>
    </dgm:pt>
    <dgm:pt modelId="{85E3B1DA-BAED-9641-A7D9-43732829E97B}" type="pres">
      <dgm:prSet presAssocID="{B3F72963-BE00-4149-9AA3-7647707FE082}" presName="left_23_1" presStyleLbl="node1" presStyleIdx="3" presStyleCnt="5" custScaleX="83300" custScaleY="103823">
        <dgm:presLayoutVars>
          <dgm:bulletEnabled val="1"/>
        </dgm:presLayoutVars>
      </dgm:prSet>
      <dgm:spPr/>
    </dgm:pt>
    <dgm:pt modelId="{6F6E3FFD-1D9D-C64C-9BAB-19ED5AC8AC68}" type="pres">
      <dgm:prSet presAssocID="{B3F72963-BE00-4149-9AA3-7647707FE082}" presName="left_23_2" presStyleLbl="node1" presStyleIdx="4" presStyleCnt="5" custScaleX="85024" custScaleY="58440" custLinFactNeighborX="-1493" custLinFactNeighborY="26308">
        <dgm:presLayoutVars>
          <dgm:bulletEnabled val="1"/>
        </dgm:presLayoutVars>
      </dgm:prSet>
      <dgm:spPr/>
    </dgm:pt>
  </dgm:ptLst>
  <dgm:cxnLst>
    <dgm:cxn modelId="{C8C7903D-C0C6-8047-B1DB-85ED2F72FB63}" type="presOf" srcId="{DC56C0DB-2E0B-254E-93EE-D465E10C8F65}" destId="{85E3B1DA-BAED-9641-A7D9-43732829E97B}" srcOrd="0" destOrd="0" presId="urn:microsoft.com/office/officeart/2005/8/layout/balance1"/>
    <dgm:cxn modelId="{AF091B51-BD66-014D-8579-315E066F0409}" type="presOf" srcId="{F55F89B4-AE5E-C948-9DB5-24B9049F5870}" destId="{5AF660EC-23A9-324D-BE06-107AA7FB4DE5}" srcOrd="0" destOrd="0" presId="urn:microsoft.com/office/officeart/2005/8/layout/balance1"/>
    <dgm:cxn modelId="{D6CB9254-FCD7-BB44-BF88-8BD1BB088570}" srcId="{B3F72963-BE00-4149-9AA3-7647707FE082}" destId="{4AB54DC6-5ABA-3841-AB2C-22B2FD50DB2B}" srcOrd="2" destOrd="0" parTransId="{50038648-5BF2-B548-B39F-444AEAB73F55}" sibTransId="{6B79897F-F950-E442-BAD5-0C6D119A8A8A}"/>
    <dgm:cxn modelId="{4B3E3D5F-9A00-594F-8D1B-C5CA51F8865B}" srcId="{8E0D26E4-F548-F948-BCD8-0554BA5F4608}" destId="{1EB1DA1F-DEC5-614D-9B18-D5FB7D86A5E7}" srcOrd="1" destOrd="0" parTransId="{784DB81E-D835-6E4F-B686-C69472030003}" sibTransId="{DC0ECF31-E652-604D-88C5-94267DD0ABA7}"/>
    <dgm:cxn modelId="{58A3AC65-AAB0-9B4B-83FB-5A921434954E}" srcId="{8E0D26E4-F548-F948-BCD8-0554BA5F4608}" destId="{DC56C0DB-2E0B-254E-93EE-D465E10C8F65}" srcOrd="0" destOrd="0" parTransId="{D9367D6B-4DA2-534F-A81A-6999631F4048}" sibTransId="{0D5CEB5B-F972-C843-B5AF-AEBB87F837D6}"/>
    <dgm:cxn modelId="{6600227B-4740-E743-8BD1-E92D6BF8109E}" type="presOf" srcId="{8E0D26E4-F548-F948-BCD8-0554BA5F4608}" destId="{8A08B9E0-6B0D-A145-9FD7-7C4481ED618F}" srcOrd="0" destOrd="0" presId="urn:microsoft.com/office/officeart/2005/8/layout/balance1"/>
    <dgm:cxn modelId="{DAC4697B-B226-8942-B1F3-493E897637DC}" srcId="{B3F72963-BE00-4149-9AA3-7647707FE082}" destId="{8E0D26E4-F548-F948-BCD8-0554BA5F4608}" srcOrd="0" destOrd="0" parTransId="{24AB267C-03F8-2C49-B8E6-AD2DDC31F4AA}" sibTransId="{980D9890-A1EE-704D-A7F5-BC81D03401B7}"/>
    <dgm:cxn modelId="{4AE5D689-E1A4-324F-855D-506844DFD89C}" type="presOf" srcId="{1EB1DA1F-DEC5-614D-9B18-D5FB7D86A5E7}" destId="{6F6E3FFD-1D9D-C64C-9BAB-19ED5AC8AC68}" srcOrd="0" destOrd="0" presId="urn:microsoft.com/office/officeart/2005/8/layout/balance1"/>
    <dgm:cxn modelId="{657A448F-565C-5846-90EC-92928634A07D}" srcId="{8212E261-F4B7-0B45-8A9F-82989D0EC2AF}" destId="{72FD32C5-3085-0B42-AE43-3D3270C5CB78}" srcOrd="0" destOrd="0" parTransId="{014EC4D5-CC25-ED42-AC9F-F2FE9FFAC8BF}" sibTransId="{7A625DB3-9257-B541-A414-ADA35375D856}"/>
    <dgm:cxn modelId="{77D7A590-3FC3-D24E-9E99-A4B3FE340EDF}" srcId="{8212E261-F4B7-0B45-8A9F-82989D0EC2AF}" destId="{5B8800D9-F569-3746-9F2D-F0DFB726D03F}" srcOrd="2" destOrd="0" parTransId="{4829C84F-7456-6641-98A5-A97941EFCF2E}" sibTransId="{096D61BA-D611-7444-A75F-7589CF14B3E8}"/>
    <dgm:cxn modelId="{AFE49292-4698-CE48-B6DC-21EAA475DE14}" srcId="{B3F72963-BE00-4149-9AA3-7647707FE082}" destId="{8212E261-F4B7-0B45-8A9F-82989D0EC2AF}" srcOrd="1" destOrd="0" parTransId="{DB210CD5-140A-D143-8DA2-2B2C53DEEEF4}" sibTransId="{26900BD1-A2D6-D24E-B85E-77AD94AD03A7}"/>
    <dgm:cxn modelId="{4D4D3FAA-93BB-144F-918D-79A03FF74268}" type="presOf" srcId="{72FD32C5-3085-0B42-AE43-3D3270C5CB78}" destId="{EFF93A14-3D59-0A42-A378-585F077022E1}" srcOrd="0" destOrd="0" presId="urn:microsoft.com/office/officeart/2005/8/layout/balance1"/>
    <dgm:cxn modelId="{B5C353B9-5161-B64B-B23C-C31E599BF628}" srcId="{8212E261-F4B7-0B45-8A9F-82989D0EC2AF}" destId="{F55F89B4-AE5E-C948-9DB5-24B9049F5870}" srcOrd="1" destOrd="0" parTransId="{FF9DA615-95EC-D443-9249-0375233D22FA}" sibTransId="{5F856E06-7149-734A-BDD5-BEA13FFEE74E}"/>
    <dgm:cxn modelId="{A3D996C5-FFCE-114F-AE18-DDFA51B5C67D}" type="presOf" srcId="{5B8800D9-F569-3746-9F2D-F0DFB726D03F}" destId="{2BF35683-B16D-0F44-A96C-C245946363E9}" srcOrd="0" destOrd="0" presId="urn:microsoft.com/office/officeart/2005/8/layout/balance1"/>
    <dgm:cxn modelId="{951CADD1-D485-0C43-9390-F8B93CB59423}" type="presOf" srcId="{B3F72963-BE00-4149-9AA3-7647707FE082}" destId="{0014DCEC-2AD8-4B4B-9100-D6BB353C19FA}" srcOrd="0" destOrd="0" presId="urn:microsoft.com/office/officeart/2005/8/layout/balance1"/>
    <dgm:cxn modelId="{AC6E33D9-DE7A-6B42-B3E9-B06793AB0B98}" type="presOf" srcId="{8212E261-F4B7-0B45-8A9F-82989D0EC2AF}" destId="{46B4D180-13F1-A44C-B946-DF06B1C289BB}" srcOrd="0" destOrd="0" presId="urn:microsoft.com/office/officeart/2005/8/layout/balance1"/>
    <dgm:cxn modelId="{F938BDC0-3D8B-4249-96A6-FE45F386FEA1}" type="presParOf" srcId="{0014DCEC-2AD8-4B4B-9100-D6BB353C19FA}" destId="{CCDC9782-1136-1F43-ACB0-ABC7AA53EF49}" srcOrd="0" destOrd="0" presId="urn:microsoft.com/office/officeart/2005/8/layout/balance1"/>
    <dgm:cxn modelId="{51728D3E-8FAE-EC47-9C8B-82B903EF3607}" type="presParOf" srcId="{0014DCEC-2AD8-4B4B-9100-D6BB353C19FA}" destId="{98B89598-D2C2-3849-BEFB-8DCCFEA1F0A9}" srcOrd="1" destOrd="0" presId="urn:microsoft.com/office/officeart/2005/8/layout/balance1"/>
    <dgm:cxn modelId="{669334F7-7D13-FD4B-A051-B298EC12A400}" type="presParOf" srcId="{98B89598-D2C2-3849-BEFB-8DCCFEA1F0A9}" destId="{8A08B9E0-6B0D-A145-9FD7-7C4481ED618F}" srcOrd="0" destOrd="0" presId="urn:microsoft.com/office/officeart/2005/8/layout/balance1"/>
    <dgm:cxn modelId="{429E0584-45D7-2B44-8C3E-E591FB66A8F5}" type="presParOf" srcId="{98B89598-D2C2-3849-BEFB-8DCCFEA1F0A9}" destId="{46B4D180-13F1-A44C-B946-DF06B1C289BB}" srcOrd="1" destOrd="0" presId="urn:microsoft.com/office/officeart/2005/8/layout/balance1"/>
    <dgm:cxn modelId="{EF186E4F-5056-F44A-87FE-2E98E7CBB7B3}" type="presParOf" srcId="{0014DCEC-2AD8-4B4B-9100-D6BB353C19FA}" destId="{7D521960-D01E-354B-845A-6E19C4354B62}" srcOrd="2" destOrd="0" presId="urn:microsoft.com/office/officeart/2005/8/layout/balance1"/>
    <dgm:cxn modelId="{CBE213E0-CE13-E54F-83AE-357317C6340C}" type="presParOf" srcId="{7D521960-D01E-354B-845A-6E19C4354B62}" destId="{CFB2B619-091D-1446-A21E-A56C54E1005C}" srcOrd="0" destOrd="0" presId="urn:microsoft.com/office/officeart/2005/8/layout/balance1"/>
    <dgm:cxn modelId="{8405F651-C32B-3E46-AC78-95714042750D}" type="presParOf" srcId="{7D521960-D01E-354B-845A-6E19C4354B62}" destId="{CCBE701E-6685-D343-92ED-F4B624C3BBE4}" srcOrd="1" destOrd="0" presId="urn:microsoft.com/office/officeart/2005/8/layout/balance1"/>
    <dgm:cxn modelId="{F62E4307-90C4-7C44-B739-41A15A6614C9}" type="presParOf" srcId="{7D521960-D01E-354B-845A-6E19C4354B62}" destId="{F67EE288-9490-1B4D-AB74-02C86FA3DA9C}" srcOrd="2" destOrd="0" presId="urn:microsoft.com/office/officeart/2005/8/layout/balance1"/>
    <dgm:cxn modelId="{861BFFFC-292D-E444-87D3-59118F4B3B6F}" type="presParOf" srcId="{7D521960-D01E-354B-845A-6E19C4354B62}" destId="{EFF93A14-3D59-0A42-A378-585F077022E1}" srcOrd="3" destOrd="0" presId="urn:microsoft.com/office/officeart/2005/8/layout/balance1"/>
    <dgm:cxn modelId="{3857EA21-4927-3540-BDC4-F8EA50852621}" type="presParOf" srcId="{7D521960-D01E-354B-845A-6E19C4354B62}" destId="{5AF660EC-23A9-324D-BE06-107AA7FB4DE5}" srcOrd="4" destOrd="0" presId="urn:microsoft.com/office/officeart/2005/8/layout/balance1"/>
    <dgm:cxn modelId="{414E00C4-872C-C045-96F6-8C1CB88C328F}" type="presParOf" srcId="{7D521960-D01E-354B-845A-6E19C4354B62}" destId="{2BF35683-B16D-0F44-A96C-C245946363E9}" srcOrd="5" destOrd="0" presId="urn:microsoft.com/office/officeart/2005/8/layout/balance1"/>
    <dgm:cxn modelId="{4B16A65F-8D80-2840-91C1-AE7A5B4BC4CF}" type="presParOf" srcId="{7D521960-D01E-354B-845A-6E19C4354B62}" destId="{85E3B1DA-BAED-9641-A7D9-43732829E97B}" srcOrd="6" destOrd="0" presId="urn:microsoft.com/office/officeart/2005/8/layout/balance1"/>
    <dgm:cxn modelId="{CB168FA3-D26D-B543-812C-1449A3C090A5}" type="presParOf" srcId="{7D521960-D01E-354B-845A-6E19C4354B62}" destId="{6F6E3FFD-1D9D-C64C-9BAB-19ED5AC8AC68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08B9E0-6B0D-A145-9FD7-7C4481ED618F}">
      <dsp:nvSpPr>
        <dsp:cNvPr id="0" name=""/>
        <dsp:cNvSpPr/>
      </dsp:nvSpPr>
      <dsp:spPr>
        <a:xfrm>
          <a:off x="1706181" y="0"/>
          <a:ext cx="226314" cy="12573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09864" y="3683"/>
        <a:ext cx="218948" cy="118364"/>
      </dsp:txXfrm>
    </dsp:sp>
    <dsp:sp modelId="{46B4D180-13F1-A44C-B946-DF06B1C289BB}">
      <dsp:nvSpPr>
        <dsp:cNvPr id="0" name=""/>
        <dsp:cNvSpPr/>
      </dsp:nvSpPr>
      <dsp:spPr>
        <a:xfrm>
          <a:off x="2033079" y="0"/>
          <a:ext cx="226314" cy="12573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36762" y="3683"/>
        <a:ext cx="218948" cy="118364"/>
      </dsp:txXfrm>
    </dsp:sp>
    <dsp:sp modelId="{CCBE701E-6685-D343-92ED-F4B624C3BBE4}">
      <dsp:nvSpPr>
        <dsp:cNvPr id="0" name=""/>
        <dsp:cNvSpPr/>
      </dsp:nvSpPr>
      <dsp:spPr>
        <a:xfrm>
          <a:off x="1935638" y="534352"/>
          <a:ext cx="94297" cy="94297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EE288-9490-1B4D-AB74-02C86FA3DA9C}">
      <dsp:nvSpPr>
        <dsp:cNvPr id="0" name=""/>
        <dsp:cNvSpPr/>
      </dsp:nvSpPr>
      <dsp:spPr>
        <a:xfrm rot="240000">
          <a:off x="1699808" y="493944"/>
          <a:ext cx="565957" cy="395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93A14-3D59-0A42-A378-585F077022E1}">
      <dsp:nvSpPr>
        <dsp:cNvPr id="0" name=""/>
        <dsp:cNvSpPr/>
      </dsp:nvSpPr>
      <dsp:spPr>
        <a:xfrm rot="240000">
          <a:off x="2039617" y="394996"/>
          <a:ext cx="225811" cy="1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44753" y="400132"/>
        <a:ext cx="215539" cy="94933"/>
      </dsp:txXfrm>
    </dsp:sp>
    <dsp:sp modelId="{5AF660EC-23A9-324D-BE06-107AA7FB4DE5}">
      <dsp:nvSpPr>
        <dsp:cNvPr id="0" name=""/>
        <dsp:cNvSpPr/>
      </dsp:nvSpPr>
      <dsp:spPr>
        <a:xfrm rot="240000">
          <a:off x="2047789" y="281839"/>
          <a:ext cx="225811" cy="1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52925" y="286975"/>
        <a:ext cx="215539" cy="94933"/>
      </dsp:txXfrm>
    </dsp:sp>
    <dsp:sp modelId="{2BF35683-B16D-0F44-A96C-C245946363E9}">
      <dsp:nvSpPr>
        <dsp:cNvPr id="0" name=""/>
        <dsp:cNvSpPr/>
      </dsp:nvSpPr>
      <dsp:spPr>
        <a:xfrm rot="240000">
          <a:off x="2055961" y="171196"/>
          <a:ext cx="225811" cy="1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61097" y="176332"/>
        <a:ext cx="215539" cy="94933"/>
      </dsp:txXfrm>
    </dsp:sp>
    <dsp:sp modelId="{85E3B1DA-BAED-9641-A7D9-43732829E97B}">
      <dsp:nvSpPr>
        <dsp:cNvPr id="0" name=""/>
        <dsp:cNvSpPr/>
      </dsp:nvSpPr>
      <dsp:spPr>
        <a:xfrm rot="240000">
          <a:off x="1715862" y="372364"/>
          <a:ext cx="225811" cy="1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20998" y="377500"/>
        <a:ext cx="215539" cy="94933"/>
      </dsp:txXfrm>
    </dsp:sp>
    <dsp:sp modelId="{6F6E3FFD-1D9D-C64C-9BAB-19ED5AC8AC68}">
      <dsp:nvSpPr>
        <dsp:cNvPr id="0" name=""/>
        <dsp:cNvSpPr/>
      </dsp:nvSpPr>
      <dsp:spPr>
        <a:xfrm rot="240000">
          <a:off x="1724034" y="259207"/>
          <a:ext cx="225811" cy="1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29170" y="264343"/>
        <a:ext cx="215539" cy="949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08B9E0-6B0D-A145-9FD7-7C4481ED618F}">
      <dsp:nvSpPr>
        <dsp:cNvPr id="0" name=""/>
        <dsp:cNvSpPr/>
      </dsp:nvSpPr>
      <dsp:spPr>
        <a:xfrm>
          <a:off x="2191406" y="2"/>
          <a:ext cx="2800915" cy="80321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dirty="0" err="1">
              <a:latin typeface="Arial Regular"/>
            </a:rPr>
            <a:t>eingeführt</a:t>
          </a:r>
          <a:endParaRPr lang="en-US" sz="2800" b="0" i="0" kern="1200" dirty="0">
            <a:latin typeface="Arial Regular"/>
          </a:endParaRPr>
        </a:p>
      </dsp:txBody>
      <dsp:txXfrm>
        <a:off x="2214931" y="23527"/>
        <a:ext cx="2753865" cy="756166"/>
      </dsp:txXfrm>
    </dsp:sp>
    <dsp:sp modelId="{46B4D180-13F1-A44C-B946-DF06B1C289BB}">
      <dsp:nvSpPr>
        <dsp:cNvPr id="0" name=""/>
        <dsp:cNvSpPr/>
      </dsp:nvSpPr>
      <dsp:spPr>
        <a:xfrm>
          <a:off x="5354296" y="0"/>
          <a:ext cx="4047909" cy="80321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dirty="0" err="1">
              <a:latin typeface="Arial Regular"/>
            </a:rPr>
            <a:t>Gebannt</a:t>
          </a:r>
          <a:r>
            <a:rPr lang="en-US" sz="2800" b="0" i="0" kern="1200" dirty="0">
              <a:latin typeface="Arial Regular"/>
            </a:rPr>
            <a:t>, </a:t>
          </a:r>
          <a:r>
            <a:rPr lang="en-US" sz="2800" b="0" i="0" kern="1200" dirty="0" err="1">
              <a:latin typeface="Arial Regular"/>
            </a:rPr>
            <a:t>korrigiert</a:t>
          </a:r>
          <a:endParaRPr lang="en-US" sz="2800" b="0" i="0" kern="1200" dirty="0">
            <a:latin typeface="Arial Regular"/>
          </a:endParaRPr>
        </a:p>
      </dsp:txBody>
      <dsp:txXfrm>
        <a:off x="5377821" y="23525"/>
        <a:ext cx="4000859" cy="756166"/>
      </dsp:txXfrm>
    </dsp:sp>
    <dsp:sp modelId="{CCBE701E-6685-D343-92ED-F4B624C3BBE4}">
      <dsp:nvSpPr>
        <dsp:cNvPr id="0" name=""/>
        <dsp:cNvSpPr/>
      </dsp:nvSpPr>
      <dsp:spPr>
        <a:xfrm>
          <a:off x="4845616" y="3449063"/>
          <a:ext cx="602412" cy="602412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EE288-9490-1B4D-AB74-02C86FA3DA9C}">
      <dsp:nvSpPr>
        <dsp:cNvPr id="0" name=""/>
        <dsp:cNvSpPr/>
      </dsp:nvSpPr>
      <dsp:spPr>
        <a:xfrm rot="240000">
          <a:off x="3339032" y="3190923"/>
          <a:ext cx="3615579" cy="2528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93A14-3D59-0A42-A378-585F077022E1}">
      <dsp:nvSpPr>
        <dsp:cNvPr id="0" name=""/>
        <dsp:cNvSpPr/>
      </dsp:nvSpPr>
      <dsp:spPr>
        <a:xfrm rot="240000">
          <a:off x="5560247" y="1924198"/>
          <a:ext cx="1442582" cy="672095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dirty="0">
              <a:latin typeface="Arial Regular"/>
            </a:rPr>
            <a:t>KEP</a:t>
          </a:r>
        </a:p>
      </dsp:txBody>
      <dsp:txXfrm>
        <a:off x="5593056" y="1957007"/>
        <a:ext cx="1376964" cy="606477"/>
      </dsp:txXfrm>
    </dsp:sp>
    <dsp:sp modelId="{5AF660EC-23A9-324D-BE06-107AA7FB4DE5}">
      <dsp:nvSpPr>
        <dsp:cNvPr id="0" name=""/>
        <dsp:cNvSpPr/>
      </dsp:nvSpPr>
      <dsp:spPr>
        <a:xfrm rot="240000">
          <a:off x="5311373" y="1226617"/>
          <a:ext cx="1442582" cy="672095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dirty="0">
              <a:latin typeface="Arial Regular"/>
            </a:rPr>
            <a:t>NID</a:t>
          </a:r>
        </a:p>
      </dsp:txBody>
      <dsp:txXfrm>
        <a:off x="5344182" y="1259426"/>
        <a:ext cx="1376964" cy="606477"/>
      </dsp:txXfrm>
    </dsp:sp>
    <dsp:sp modelId="{2BF35683-B16D-0F44-A96C-C245946363E9}">
      <dsp:nvSpPr>
        <dsp:cNvPr id="0" name=""/>
        <dsp:cNvSpPr/>
      </dsp:nvSpPr>
      <dsp:spPr>
        <a:xfrm rot="240000">
          <a:off x="5502667" y="2571984"/>
          <a:ext cx="1442582" cy="672095"/>
        </a:xfrm>
        <a:prstGeom prst="roundRect">
          <a:avLst/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dirty="0">
              <a:latin typeface="Arial Regular"/>
            </a:rPr>
            <a:t>Status</a:t>
          </a:r>
        </a:p>
      </dsp:txBody>
      <dsp:txXfrm>
        <a:off x="5535476" y="2604793"/>
        <a:ext cx="1376964" cy="606477"/>
      </dsp:txXfrm>
    </dsp:sp>
    <dsp:sp modelId="{85E3B1DA-BAED-9641-A7D9-43732829E97B}">
      <dsp:nvSpPr>
        <dsp:cNvPr id="0" name=""/>
        <dsp:cNvSpPr/>
      </dsp:nvSpPr>
      <dsp:spPr>
        <a:xfrm rot="240000">
          <a:off x="3567620" y="2390628"/>
          <a:ext cx="1190523" cy="7192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dirty="0">
              <a:latin typeface="Arial Regular"/>
            </a:rPr>
            <a:t>Patent</a:t>
          </a:r>
        </a:p>
      </dsp:txBody>
      <dsp:txXfrm>
        <a:off x="3602732" y="2425740"/>
        <a:ext cx="1120299" cy="649048"/>
      </dsp:txXfrm>
    </dsp:sp>
    <dsp:sp modelId="{6F6E3FFD-1D9D-C64C-9BAB-19ED5AC8AC68}">
      <dsp:nvSpPr>
        <dsp:cNvPr id="0" name=""/>
        <dsp:cNvSpPr/>
      </dsp:nvSpPr>
      <dsp:spPr>
        <a:xfrm rot="240000">
          <a:off x="3572415" y="2047754"/>
          <a:ext cx="1240980" cy="364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dirty="0">
              <a:latin typeface="Arial Regular"/>
            </a:rPr>
            <a:t>F+E</a:t>
          </a:r>
        </a:p>
      </dsp:txBody>
      <dsp:txXfrm>
        <a:off x="3590230" y="2065569"/>
        <a:ext cx="1205350" cy="3293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99406D-72DB-E241-B5A2-F6C054A6D7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FB9FEC-7A4F-EE44-A787-D4B58A2155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496BD-11AE-E049-9207-146BA24637ED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A372F5-72F2-3246-A89E-1F4122B2B4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E11CE0-C06F-B342-877A-67206E008E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958A6-B2B9-CF42-A7B3-7EDE8C4EF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2006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B9797-4D6B-184C-884A-6E3265CB74E8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0F3B1-B59E-6940-ADB9-C5BA281F4F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7306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Placeholder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Placeholder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CH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112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42C88B-01B3-4416-893D-053384D2E0F7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6664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42C88B-01B3-4416-893D-053384D2E0F7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365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42C88B-01B3-4416-893D-053384D2E0F7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5069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2A9EF-EAD5-5848-996B-05B0DD06A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18ED2-1A89-E744-BD5D-B1C69E467A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75EEB-FF73-E64F-921B-3955B250F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DA456-E392-1046-87B7-3C1D70992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C817D-867E-9B48-82B0-23F62052E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75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5A60E-3EB9-3841-A0E0-7ED458E1A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E6F4F-E3D6-6542-A23A-1DDC57B89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9F9F9-98CB-7C47-A02F-A69B8304C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E239D-753B-1749-91E0-C70F5874F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17A7F-538A-EF44-988B-A6A27FD5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421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E56F14-205A-BE4E-A524-8E56784FD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335CF5-B0A8-C548-919E-CF2300338E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66A85-71FE-A84A-BF07-FF0875652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77A17-8F00-484D-96D6-5D6C8D323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8333D-4AF5-7140-9845-B54D101A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9437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sz="quarter" idx="10"/>
          </p:nvPr>
        </p:nvSpPr>
        <p:spPr>
          <a:xfrm>
            <a:off x="814918" y="1952625"/>
            <a:ext cx="10850033" cy="42481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Date Placeholder 1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dirty="0"/>
              <a:t> </a:t>
            </a:r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dirty="0"/>
              <a:t>Steuervorlage 17</a:t>
            </a:r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|  </a:t>
            </a:r>
            <a:fld id="{7D3A9F40-1ED7-4E69-80DC-0D9E8BE94120}" type="slidenum">
              <a:rPr lang="de-CH" smtClean="0"/>
              <a:pPr/>
              <a:t>‹#›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08924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el, zwei Inhalte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40001" y="171000"/>
            <a:ext cx="81400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2354001" y="1368001"/>
            <a:ext cx="3965999" cy="6285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2354001" y="2140500"/>
            <a:ext cx="3965999" cy="630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/>
          </p:nvPr>
        </p:nvSpPr>
        <p:spPr>
          <a:xfrm>
            <a:off x="6512000" y="1368001"/>
            <a:ext cx="3968000" cy="14025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1656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906DC-7679-5443-BD8E-A91730B8C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16412-A066-7B4E-927F-8C459410F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C0486-490F-9A40-93FA-DCEB7A255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17AF8-EC5C-8A42-8059-0FB5D37B6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A8DE0-D309-A04A-BE17-2DBFDEFF2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888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C72AC-BB69-7D48-98A5-02EB13EB3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8D0E4-E421-4F47-80F0-0D7F361D3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E64FD-12D7-D14F-B2A4-366E37C7F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8313D-1293-3D41-A3ED-26045158B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1D524-7145-814F-96EA-6479BBEFA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04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7498B-8B41-4946-B390-4DFC0453A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5204C-3904-E144-A272-535E4BE06B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31698-8080-794A-B8F0-981F6207D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1C991-32FE-9E4D-8FBE-64326A60D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47786-F764-424B-B8BE-8E3080A17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4ACE7-BB4B-7547-AEFC-C7647893F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4868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0F4FF-D8E2-E347-B447-E0CB5572A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740ED-57A8-E246-A56D-6ED8A6689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0C4231-5E70-3943-9406-41990B2E4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B8D6DD-42D4-EF4D-BDD2-B359F9238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A1CCD-C869-8845-8555-6188F70575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B08A6-DB11-AE4F-BE34-C20E4E2C9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C56815-8C2A-4E48-AED6-6A7E1A3C4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5D67DD-524D-5B41-8EEE-FE2B52D9F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811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5064B-D2C5-1941-82C7-B48CE4B0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94946-9CF3-EE46-9FF0-38F02C765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988B8-4ADE-1440-8A6A-DE2FC3969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F8184D-1E0D-6343-800E-387C263C3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77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90F0EB-01C7-ED4B-A93D-D808D8147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D0E864-68ED-2548-84BA-1E56AABA1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9E23DD-34CC-1845-BDB2-9C86E4E79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370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5F610-5777-7B41-8C2B-EDCC9F9DD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ED05B-938D-0345-B6E3-A682F1AE4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884026-304E-794B-AE21-E7EFF87E1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DEB1D4-D5CF-804F-84FF-831BD6D68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E694A-6B1D-B247-A27A-C38E72403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4588A-D30F-FB4C-A3D6-0B7575AC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2434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82ECC-729E-4B4E-8FB8-B567D756B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7A20F5-AF73-604C-BFF0-8ADA8F390C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48FB2-76B2-BC4F-9F70-15A3DD9DA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5DA69-405F-2F47-81C5-7F697BBEB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F4E53-CD28-644F-B79A-6E9E5FA8A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B0EBB-E64C-A54A-A74F-9F07F70A1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320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982D16-5DC6-B243-BE4C-9B59596FE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C8CDC-D63F-C84A-82E4-73C9B39B8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97286-CE1B-734A-9DE5-164FEA8D6E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F9133-3E5A-F941-B2AE-AC935CD95CE5}" type="datetimeFigureOut">
              <a:rPr lang="de-DE" smtClean="0"/>
              <a:t>29.09.18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DCE77-E4DC-BD41-9E32-FC23A0E56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1E8F1-1506-DF49-8484-63EE4FAC5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5A8E0-806D-B945-8BE1-A1945F03DD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8414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937D3-0717-F048-B0F0-1E7786B454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Steuer-AHV-Vorlage </a:t>
            </a:r>
            <a:br>
              <a:rPr lang="de-DE" dirty="0"/>
            </a:br>
            <a:r>
              <a:rPr lang="de-DE" dirty="0"/>
              <a:t>(STAF) </a:t>
            </a:r>
            <a:br>
              <a:rPr lang="de-DE" dirty="0"/>
            </a:br>
            <a:r>
              <a:rPr lang="de-DE" dirty="0"/>
              <a:t>aus Sicht SP-Delegation (WAK)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6667BF-F7A9-8045-B1FD-1CE8446E20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270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5482"/>
          </a:xfrm>
        </p:spPr>
        <p:txBody>
          <a:bodyPr>
            <a:norm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Ist STAF besser als USR III?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|  </a:t>
            </a:r>
            <a:fld id="{3D0115F6-3732-4596-8F7F-D24D614B2713}" type="slidenum">
              <a:rPr lang="de-CH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008611"/>
              </p:ext>
            </p:extLst>
          </p:nvPr>
        </p:nvGraphicFramePr>
        <p:xfrm>
          <a:off x="838200" y="1262464"/>
          <a:ext cx="11112565" cy="567665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07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3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030">
                <a:tc>
                  <a:txBody>
                    <a:bodyPr/>
                    <a:lstStyle/>
                    <a:p>
                      <a:endParaRPr lang="de-CH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 </a:t>
                      </a:r>
                      <a:r>
                        <a:rPr lang="de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vs</a:t>
                      </a:r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USR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Mio. CHF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645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Abschaffung Sonderstatus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identisch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469061"/>
                  </a:ext>
                </a:extLst>
              </a:tr>
              <a:tr h="536645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Patentbox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Klarer abgegrenzt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645">
                <a:tc>
                  <a:txBody>
                    <a:bodyPr/>
                    <a:lstStyle/>
                    <a:p>
                      <a:r>
                        <a:rPr lang="de-CH" sz="20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F&amp;E-Abzüge</a:t>
                      </a:r>
                      <a:endParaRPr lang="de-CH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 Personalkosten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645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Zinsbereinigte Gewinnsteuer (NID)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 für ZH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+ 250 (mind.)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6645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Kapitaleinlage (KEP) (Korr. USR III)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 Div./ 50% KER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+ 150 (mind.)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272236"/>
                  </a:ext>
                </a:extLst>
              </a:tr>
              <a:tr h="536645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Dividendenbesteuerung (Korr. USR II)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 70%, Kantone mind. 50%</a:t>
                      </a:r>
                    </a:p>
                  </a:txBody>
                  <a:tcPr>
                    <a:solidFill>
                      <a:srgbClr val="92D050">
                        <a:alpha val="5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+ 120 (mind.)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730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Entlastungsbegrenzung (Mindestgewinn)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von 20 auf 30% angehoben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949510"/>
                  </a:ext>
                </a:extLst>
              </a:tr>
              <a:tr h="488730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Kantonsanteil </a:t>
                      </a:r>
                      <a:r>
                        <a:rPr lang="de-CH" sz="2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dBSt</a:t>
                      </a:r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identisch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6645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Städte und Gemeinden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berücksichtigt</a:t>
                      </a:r>
                      <a:endParaRPr lang="de-CH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2000" b="1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617132"/>
                  </a:ext>
                </a:extLst>
              </a:tr>
              <a:tr h="536645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Sozialer</a:t>
                      </a:r>
                      <a:r>
                        <a:rPr lang="de-CH" sz="20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Ausgleich / AHV</a:t>
                      </a:r>
                      <a:endParaRPr lang="de-CH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Zusatzfinanzierung AHV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Datumsplatzhalter 3"/>
          <p:cNvSpPr>
            <a:spLocks noGrp="1"/>
          </p:cNvSpPr>
          <p:nvPr>
            <p:ph type="dt" sz="half" idx="11"/>
          </p:nvPr>
        </p:nvSpPr>
        <p:spPr>
          <a:xfrm>
            <a:off x="2133600" y="6489701"/>
            <a:ext cx="1982788" cy="366713"/>
          </a:xfrm>
        </p:spPr>
        <p:txBody>
          <a:bodyPr/>
          <a:lstStyle/>
          <a:p>
            <a:pPr>
              <a:defRPr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0894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9AFE-F7D5-D14E-A02E-42AFC768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Hat sich das USR III-Referendum gelohnt?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A78B-B91A-9746-BFAB-97AA40624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8 substantielle Verbesserungen, keine Verschlechterung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Unternehmen bezahlen mind. 520 Mio. mehr Steuern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Soziale Finanzierung der AHV von 2 Mia. (wachsend).</a:t>
            </a:r>
          </a:p>
        </p:txBody>
      </p:sp>
    </p:spTree>
    <p:extLst>
      <p:ext uri="{BB962C8B-B14F-4D97-AF65-F5344CB8AC3E}">
        <p14:creationId xmlns:p14="http://schemas.microsoft.com/office/powerpoint/2010/main" val="2701820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Bund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: Vergleich STAF / geltendes Recht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|  </a:t>
            </a:r>
            <a:fld id="{3D0115F6-3732-4596-8F7F-D24D614B2713}" type="slidenum">
              <a:rPr lang="de-CH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12</a:t>
            </a:fld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406013"/>
              </p:ext>
            </p:extLst>
          </p:nvPr>
        </p:nvGraphicFramePr>
        <p:xfrm>
          <a:off x="961111" y="1370054"/>
          <a:ext cx="10548717" cy="52341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30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22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5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407">
                <a:tc>
                  <a:txBody>
                    <a:bodyPr/>
                    <a:lstStyle/>
                    <a:p>
                      <a:endParaRPr lang="de-C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STAF vs. geltendes Recht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in Mio. CHF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7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Abschaffung Steuerstatus, </a:t>
                      </a:r>
                      <a:r>
                        <a:rPr lang="de-CH" sz="2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kt</a:t>
                      </a:r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Senkungen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Inklusive Patentbox und F und 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575203"/>
                  </a:ext>
                </a:extLst>
              </a:tr>
              <a:tr h="553206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Patentbox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(gemäss Nexus)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0 - ist oben eingerechnet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478">
                <a:tc>
                  <a:txBody>
                    <a:bodyPr/>
                    <a:lstStyle/>
                    <a:p>
                      <a:r>
                        <a:rPr lang="de-CH" sz="20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F&amp;E-Abzüge</a:t>
                      </a:r>
                      <a:endParaRPr lang="de-CH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+ 50%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0 - dito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47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Entlastungsbegrenzung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  <a:alpha val="8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0 - dito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012379"/>
                  </a:ext>
                </a:extLst>
              </a:tr>
              <a:tr h="42347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Nein, nur für ZH</a:t>
                      </a:r>
                    </a:p>
                  </a:txBody>
                  <a:tcPr>
                    <a:solidFill>
                      <a:srgbClr val="FFFF00">
                        <a:alpha val="1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47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 (Korrektur USRII)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 Dividenden, 50% KER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272236"/>
                  </a:ext>
                </a:extLst>
              </a:tr>
              <a:tr h="553206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Dividenden (Korrektur USRII)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Von 50/60% auf 70%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667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Kantonsanteil </a:t>
                      </a:r>
                      <a:r>
                        <a:rPr lang="de-CH" sz="2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dBSt</a:t>
                      </a:r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Erhöhung von 17 auf 21.2%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- 1’070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407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Städte und Gemeinden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 berücksichtigt</a:t>
                      </a:r>
                      <a:endParaRPr lang="de-CH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2000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407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Finanzierung AHV um 2 Mrd.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davon 900 Mio. aus Bundeskasse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+ 2000 </a:t>
                      </a:r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(-900)</a:t>
                      </a:r>
                      <a:endParaRPr lang="de-CH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2028"/>
                  </a:ext>
                </a:extLst>
              </a:tr>
            </a:tbl>
          </a:graphicData>
        </a:graphic>
      </p:graphicFrame>
      <p:sp>
        <p:nvSpPr>
          <p:cNvPr id="10" name="Foliennummernplatzhalter 5"/>
          <p:cNvSpPr txBox="1">
            <a:spLocks/>
          </p:cNvSpPr>
          <p:nvPr/>
        </p:nvSpPr>
        <p:spPr>
          <a:xfrm>
            <a:off x="9985376" y="6489701"/>
            <a:ext cx="682625" cy="366713"/>
          </a:xfrm>
          <a:prstGeom prst="rect">
            <a:avLst/>
          </a:prstGeom>
        </p:spPr>
        <p:txBody>
          <a:bodyPr vert="horz" wrap="square" lIns="0" tIns="2880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|  </a:t>
            </a:r>
            <a:fld id="{B2EE8AD8-D56E-45EB-99E2-2CCF51283985}" type="slidenum"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</a:t>
            </a:fld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11"/>
          </p:nvPr>
        </p:nvSpPr>
        <p:spPr>
          <a:xfrm>
            <a:off x="2133600" y="6489701"/>
            <a:ext cx="1982788" cy="366713"/>
          </a:xfrm>
        </p:spPr>
        <p:txBody>
          <a:bodyPr/>
          <a:lstStyle/>
          <a:p>
            <a:pPr>
              <a:defRPr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9034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9AFE-F7D5-D14E-A02E-42AFC768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Aus Sicht Bund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A78B-B91A-9746-BFAB-97AA40624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Mind. 550 Mio. Mehreinnahmen aus Unternehmenssteuern!</a:t>
            </a:r>
          </a:p>
          <a:p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1070 Mio. Transferzahlungen an Kantone</a:t>
            </a:r>
          </a:p>
          <a:p>
            <a:pPr marL="0" indent="0">
              <a:buNone/>
            </a:pP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Verbesserung AHV:  900 Mio. aus Bundeskasse!</a:t>
            </a:r>
          </a:p>
        </p:txBody>
      </p:sp>
    </p:spTree>
    <p:extLst>
      <p:ext uri="{BB962C8B-B14F-4D97-AF65-F5344CB8AC3E}">
        <p14:creationId xmlns:p14="http://schemas.microsoft.com/office/powerpoint/2010/main" val="2813068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9AFE-F7D5-D14E-A02E-42AFC768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A78B-B91A-9746-BFAB-97AA40624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sz="3600" dirty="0"/>
          </a:p>
          <a:p>
            <a:pPr marL="0" indent="0">
              <a:buNone/>
            </a:pPr>
            <a:r>
              <a:rPr lang="de-DE" sz="4400" dirty="0">
                <a:latin typeface="Arial Regular"/>
              </a:rPr>
              <a:t>kassiert bei den Unternehmen,</a:t>
            </a:r>
          </a:p>
          <a:p>
            <a:pPr marL="0" indent="0">
              <a:buNone/>
            </a:pPr>
            <a:r>
              <a:rPr lang="de-DE" sz="4400" dirty="0">
                <a:latin typeface="Arial Regular"/>
              </a:rPr>
              <a:t>entlastet die Kantone... </a:t>
            </a:r>
          </a:p>
          <a:p>
            <a:pPr marL="0" indent="0">
              <a:buNone/>
            </a:pPr>
            <a:br>
              <a:rPr lang="de-DE" sz="4400" dirty="0">
                <a:latin typeface="Arial Regular"/>
              </a:rPr>
            </a:br>
            <a:r>
              <a:rPr lang="de-DE" sz="4400" dirty="0">
                <a:latin typeface="Arial Regular"/>
              </a:rPr>
              <a:t>...und die AHV</a:t>
            </a:r>
          </a:p>
        </p:txBody>
      </p:sp>
    </p:spTree>
    <p:extLst>
      <p:ext uri="{BB962C8B-B14F-4D97-AF65-F5344CB8AC3E}">
        <p14:creationId xmlns:p14="http://schemas.microsoft.com/office/powerpoint/2010/main" val="1231200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</p:spPr>
        <p:txBody>
          <a:bodyPr>
            <a:normAutofit/>
          </a:bodyPr>
          <a:lstStyle/>
          <a:p>
            <a:r>
              <a:rPr lang="de-CH" sz="4000" b="1" dirty="0">
                <a:latin typeface="Arial" panose="020B0604020202020204" pitchFamily="34" charset="0"/>
                <a:cs typeface="Arial" panose="020B0604020202020204" pitchFamily="34" charset="0"/>
              </a:rPr>
              <a:t>Kantone/Gemeinden</a:t>
            </a:r>
            <a:r>
              <a:rPr lang="de-CH" sz="4000" dirty="0">
                <a:latin typeface="Arial" panose="020B0604020202020204" pitchFamily="34" charset="0"/>
                <a:cs typeface="Arial" panose="020B0604020202020204" pitchFamily="34" charset="0"/>
              </a:rPr>
              <a:t>: STAF / geltendes Recht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|  </a:t>
            </a:r>
            <a:fld id="{3D0115F6-3732-4596-8F7F-D24D614B2713}" type="slidenum">
              <a:rPr lang="de-CH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15</a:t>
            </a:fld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386802"/>
              </p:ext>
            </p:extLst>
          </p:nvPr>
        </p:nvGraphicFramePr>
        <p:xfrm>
          <a:off x="899656" y="1675398"/>
          <a:ext cx="10392687" cy="46809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55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2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3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407">
                <a:tc>
                  <a:txBody>
                    <a:bodyPr/>
                    <a:lstStyle/>
                    <a:p>
                      <a:endParaRPr lang="de-CH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 vs. USR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Mio. CHF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7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Statusgesellschaften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Inklusive Patentbox und F und 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575203"/>
                  </a:ext>
                </a:extLst>
              </a:tr>
              <a:tr h="553206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Angekündigte </a:t>
                      </a:r>
                      <a:r>
                        <a:rPr lang="de-CH" sz="2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kant</a:t>
                      </a:r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Steuersenkungen (Gewinn und Kapital)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abhängig allein von den Steuersätzen der Kantone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- 4500 (max.)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47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 für ZH</a:t>
                      </a:r>
                    </a:p>
                  </a:txBody>
                  <a:tcPr>
                    <a:solidFill>
                      <a:srgbClr val="FFFF00">
                        <a:alpha val="3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- 70 in ZH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407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Entlastungsbegrenzung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auf 30% Gewinn angehoben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47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Kapitaleinlage (KEP)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Teilkorrektur USR II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272236"/>
                  </a:ext>
                </a:extLst>
              </a:tr>
              <a:tr h="553206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Dividenden</a:t>
                      </a:r>
                    </a:p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(Teilkorrektur USR II)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abhängig allein von Teilbesteuerung der Kantone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+ 120 (mind.)</a:t>
                      </a:r>
                    </a:p>
                    <a:p>
                      <a:endParaRPr lang="de-CH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667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Kantonsanteil </a:t>
                      </a:r>
                      <a:r>
                        <a:rPr lang="de-CH" sz="2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dBSt</a:t>
                      </a:r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 </a:t>
                      </a:r>
                      <a:r>
                        <a:rPr lang="de-CH" sz="20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Unterstützung </a:t>
                      </a:r>
                      <a:r>
                        <a:rPr lang="de-CH" sz="2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Kt</a:t>
                      </a:r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Erhöhung von 17 auf 21.2%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+ 1070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47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Sozialer</a:t>
                      </a:r>
                      <a:r>
                        <a:rPr lang="de-CH" sz="20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Ausgleich / AHV</a:t>
                      </a:r>
                      <a:endParaRPr lang="de-CH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Zusatzfinanzierung AHV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25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Städte und Gemeinden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 berücksichtigt</a:t>
                      </a:r>
                      <a:endParaRPr lang="de-CH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Foliennummernplatzhalter 5"/>
          <p:cNvSpPr txBox="1">
            <a:spLocks/>
          </p:cNvSpPr>
          <p:nvPr/>
        </p:nvSpPr>
        <p:spPr>
          <a:xfrm>
            <a:off x="9985376" y="6489701"/>
            <a:ext cx="682625" cy="366713"/>
          </a:xfrm>
          <a:prstGeom prst="rect">
            <a:avLst/>
          </a:prstGeom>
        </p:spPr>
        <p:txBody>
          <a:bodyPr vert="horz" wrap="square" lIns="0" tIns="2880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|  </a:t>
            </a:r>
            <a:fld id="{B2EE8AD8-D56E-45EB-99E2-2CCF51283985}" type="slidenum"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15</a:t>
            </a:fld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11"/>
          </p:nvPr>
        </p:nvSpPr>
        <p:spPr>
          <a:xfrm>
            <a:off x="2133600" y="6489701"/>
            <a:ext cx="1982788" cy="366713"/>
          </a:xfrm>
        </p:spPr>
        <p:txBody>
          <a:bodyPr/>
          <a:lstStyle/>
          <a:p>
            <a:pPr>
              <a:defRPr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8502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9AFE-F7D5-D14E-A02E-42AFC768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Aus Sicht Kantone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A78B-B91A-9746-BFAB-97AA40624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96823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4600" dirty="0">
                <a:latin typeface="Arial" panose="020B0604020202020204" pitchFamily="34" charset="0"/>
                <a:cs typeface="Arial" panose="020B0604020202020204" pitchFamily="34" charset="0"/>
              </a:rPr>
              <a:t>Der Bund führt </a:t>
            </a:r>
            <a:r>
              <a:rPr lang="de-DE" sz="4600" b="1" dirty="0">
                <a:latin typeface="Arial" panose="020B0604020202020204" pitchFamily="34" charset="0"/>
                <a:cs typeface="Arial" panose="020B0604020202020204" pitchFamily="34" charset="0"/>
              </a:rPr>
              <a:t>keine Einnahmenverschlechterungen </a:t>
            </a:r>
            <a:r>
              <a:rPr lang="de-DE" sz="4600" dirty="0">
                <a:latin typeface="Arial" panose="020B0604020202020204" pitchFamily="34" charset="0"/>
                <a:cs typeface="Arial" panose="020B0604020202020204" pitchFamily="34" charset="0"/>
              </a:rPr>
              <a:t>für die Kantone ein, sondern gibt ihnen Geld.</a:t>
            </a:r>
          </a:p>
          <a:p>
            <a:endParaRPr lang="de-DE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4600" dirty="0">
                <a:latin typeface="Arial" panose="020B0604020202020204" pitchFamily="34" charset="0"/>
                <a:cs typeface="Arial" panose="020B0604020202020204" pitchFamily="34" charset="0"/>
              </a:rPr>
              <a:t>Sie erhalten </a:t>
            </a:r>
            <a:r>
              <a:rPr lang="de-DE" sz="4600" b="1" dirty="0">
                <a:latin typeface="Arial" panose="020B0604020202020204" pitchFamily="34" charset="0"/>
                <a:cs typeface="Arial" panose="020B0604020202020204" pitchFamily="34" charset="0"/>
              </a:rPr>
              <a:t>1.1 Mia. vom Bund, 2.0 von Statusgesellschaften und 0.2 aus Korrektur USR II.</a:t>
            </a:r>
          </a:p>
          <a:p>
            <a:endParaRPr lang="de-DE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4600" dirty="0">
                <a:latin typeface="Arial" panose="020B0604020202020204" pitchFamily="34" charset="0"/>
                <a:cs typeface="Arial" panose="020B0604020202020204" pitchFamily="34" charset="0"/>
              </a:rPr>
              <a:t>Die Mindereinnahmen von 1.4 Mia. sind </a:t>
            </a:r>
            <a:r>
              <a:rPr lang="de-DE" sz="4600" b="1" dirty="0">
                <a:latin typeface="Arial" panose="020B0604020202020204" pitchFamily="34" charset="0"/>
                <a:cs typeface="Arial" panose="020B0604020202020204" pitchFamily="34" charset="0"/>
              </a:rPr>
              <a:t>kantonalen Entscheiden geschuldet </a:t>
            </a:r>
            <a:r>
              <a:rPr lang="de-DE" sz="4600" dirty="0">
                <a:latin typeface="Arial" panose="020B0604020202020204" pitchFamily="34" charset="0"/>
                <a:cs typeface="Arial" panose="020B0604020202020204" pitchFamily="34" charset="0"/>
              </a:rPr>
              <a:t>und kommen nur zustande, wenn die Kantone die Unternehmensbesteuerung, wie angekündigt senken und die Dividendenbesteuerung nicht erhöhen wollen. </a:t>
            </a:r>
          </a:p>
        </p:txBody>
      </p:sp>
    </p:spTree>
    <p:extLst>
      <p:ext uri="{BB962C8B-B14F-4D97-AF65-F5344CB8AC3E}">
        <p14:creationId xmlns:p14="http://schemas.microsoft.com/office/powerpoint/2010/main" val="2681975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9AFE-F7D5-D14E-A02E-42AFC768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Harmonisierung Kantone ungenügend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A78B-B91A-9746-BFAB-97AA40624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968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Nicht erreicht:</a:t>
            </a:r>
          </a:p>
          <a:p>
            <a:pPr marL="0" indent="0">
              <a:buNone/>
            </a:pP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Kantonale Mindestbesteuerung (Verfassungsänderung)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Höhere Dividendenbesteuerung in allen Kantonen (nur 4 Kantone)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Abgelehnt von allen bürgerlichen Parteien und Kantonen</a:t>
            </a:r>
          </a:p>
        </p:txBody>
      </p:sp>
    </p:spTree>
    <p:extLst>
      <p:ext uri="{BB962C8B-B14F-4D97-AF65-F5344CB8AC3E}">
        <p14:creationId xmlns:p14="http://schemas.microsoft.com/office/powerpoint/2010/main" val="1041750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9AFE-F7D5-D14E-A02E-42AFC768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Kantone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A78B-B91A-9746-BFAB-97AA40624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haben die Auswirkungen der Unternehmensbesteuerung selber in der Hand!</a:t>
            </a:r>
          </a:p>
          <a:p>
            <a:pPr marL="0" indent="0">
              <a:buNone/>
            </a:pPr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Die Bundes-Vorlage bringt für sie nur Verbesserungen.</a:t>
            </a:r>
          </a:p>
          <a:p>
            <a:pPr marL="0" indent="0">
              <a:buNone/>
            </a:pPr>
            <a:endParaRPr lang="de-DE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719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9AFE-F7D5-D14E-A02E-42AFC768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Was bedeutet das Nein?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A78B-B91A-9746-BFAB-97AA40624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0318"/>
          </a:xfrm>
        </p:spPr>
        <p:txBody>
          <a:bodyPr>
            <a:normAutofit fontScale="62500" lnSpcReduction="20000"/>
          </a:bodyPr>
          <a:lstStyle/>
          <a:p>
            <a:pPr>
              <a:buFontTx/>
              <a:buChar char="-"/>
            </a:pPr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März 2019:  Schwarze Liste der OECD. </a:t>
            </a:r>
          </a:p>
          <a:p>
            <a:pPr>
              <a:buFontTx/>
              <a:buChar char="-"/>
            </a:pPr>
            <a:endParaRPr lang="de-DE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Konzerne können </a:t>
            </a:r>
            <a:r>
              <a:rPr lang="de-DE" sz="4800" b="1" dirty="0">
                <a:latin typeface="Arial" panose="020B0604020202020204" pitchFamily="34" charset="0"/>
                <a:cs typeface="Arial" panose="020B0604020202020204" pitchFamily="34" charset="0"/>
              </a:rPr>
              <a:t>Statusprivilegien selber aufheben</a:t>
            </a:r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, als stille Reserven ausweisen und 10 Jahre von den Steuern abziehen, oder Gewinne ins Ausland verschieben.</a:t>
            </a:r>
          </a:p>
          <a:p>
            <a:pPr>
              <a:buFontTx/>
              <a:buChar char="-"/>
            </a:pPr>
            <a:endParaRPr lang="de-DE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Kantone werden die </a:t>
            </a:r>
            <a:r>
              <a:rPr lang="de-DE" sz="4800" b="1" dirty="0">
                <a:latin typeface="Arial" panose="020B0604020202020204" pitchFamily="34" charset="0"/>
                <a:cs typeface="Arial" panose="020B0604020202020204" pitchFamily="34" charset="0"/>
              </a:rPr>
              <a:t>Gewinnsteuersätze möglicherweise noch stärker senken</a:t>
            </a:r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endParaRPr lang="de-DE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4800" b="1" dirty="0">
                <a:latin typeface="Arial" panose="020B0604020202020204" pitchFamily="34" charset="0"/>
                <a:cs typeface="Arial" panose="020B0604020202020204" pitchFamily="34" charset="0"/>
              </a:rPr>
              <a:t>AHV-Reform wird dringlicher</a:t>
            </a:r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. Die Chance für eine soziale Finanzierung sinkt.</a:t>
            </a:r>
          </a:p>
        </p:txBody>
      </p:sp>
    </p:spTree>
    <p:extLst>
      <p:ext uri="{BB962C8B-B14F-4D97-AF65-F5344CB8AC3E}">
        <p14:creationId xmlns:p14="http://schemas.microsoft.com/office/powerpoint/2010/main" val="601023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2180279" y="154220"/>
            <a:ext cx="6838500" cy="1143000"/>
          </a:xfrm>
        </p:spPr>
        <p:txBody>
          <a:bodyPr/>
          <a:lstStyle/>
          <a:p>
            <a:pPr eaLnBrk="1" hangingPunct="1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de-DE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Vorgeschichte</a:t>
            </a:r>
            <a:r>
              <a:rPr lang="de-DE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022745" y="1468815"/>
            <a:ext cx="1261884" cy="674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780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1998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7380004" y="1455320"/>
            <a:ext cx="1261884" cy="674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3200" b="1"/>
            </a:lvl1pPr>
          </a:lstStyle>
          <a:p>
            <a:r>
              <a:rPr lang="de-CH" sz="3780" b="0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2017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2180280" y="2686146"/>
            <a:ext cx="1833884" cy="196755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6400" tIns="43200" rIns="86400" bIns="43200" numCol="1" rtlCol="0" anchor="ctr" anchorCtr="0" compatLnSpc="1">
            <a:prstTxWarp prst="textNoShape">
              <a:avLst/>
            </a:prstTxWarp>
          </a:bodyPr>
          <a:lstStyle/>
          <a:p>
            <a:endParaRPr lang="de-CH" sz="170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70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Statusprivileg</a:t>
            </a:r>
          </a:p>
          <a:p>
            <a:endParaRPr lang="de-CH" sz="170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hteck 83"/>
          <p:cNvSpPr/>
          <p:nvPr/>
        </p:nvSpPr>
        <p:spPr bwMode="auto">
          <a:xfrm>
            <a:off x="4204917" y="2697660"/>
            <a:ext cx="3056736" cy="99516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6400" tIns="43200" rIns="86400" bIns="43200" numCol="1" rtlCol="0" anchor="ctr" anchorCtr="0" compatLnSpc="1">
            <a:prstTxWarp prst="textNoShape">
              <a:avLst/>
            </a:prstTxWarp>
          </a:bodyPr>
          <a:lstStyle/>
          <a:p>
            <a:r>
              <a:rPr lang="de-CH" sz="170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Steuerfreie </a:t>
            </a:r>
          </a:p>
          <a:p>
            <a:r>
              <a:rPr lang="de-CH" sz="170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Rückzahlung von  Kapitaleinlagen (KEP) </a:t>
            </a:r>
          </a:p>
        </p:txBody>
      </p:sp>
      <p:sp>
        <p:nvSpPr>
          <p:cNvPr id="55" name="Rechteck 83">
            <a:extLst>
              <a:ext uri="{FF2B5EF4-FFF2-40B4-BE49-F238E27FC236}">
                <a16:creationId xmlns:a16="http://schemas.microsoft.com/office/drawing/2014/main" id="{4A157775-325D-AB48-845A-F492D64179D6}"/>
              </a:ext>
            </a:extLst>
          </p:cNvPr>
          <p:cNvSpPr/>
          <p:nvPr/>
        </p:nvSpPr>
        <p:spPr bwMode="auto">
          <a:xfrm>
            <a:off x="7463262" y="2724480"/>
            <a:ext cx="2530401" cy="840599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6400" tIns="43200" rIns="86400" bIns="43200" numCol="1" rtlCol="0" anchor="ctr" anchorCtr="0" compatLnSpc="1">
            <a:prstTxWarp prst="textNoShape">
              <a:avLst/>
            </a:prstTxWarp>
          </a:bodyPr>
          <a:lstStyle/>
          <a:p>
            <a:endParaRPr lang="de-CH" sz="170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70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Zinsbereinigte Gewinnsteuer</a:t>
            </a:r>
          </a:p>
          <a:p>
            <a:r>
              <a:rPr lang="de-CH" sz="170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(NID)</a:t>
            </a:r>
          </a:p>
          <a:p>
            <a:endParaRPr lang="de-CH" sz="151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feld 22">
            <a:extLst>
              <a:ext uri="{FF2B5EF4-FFF2-40B4-BE49-F238E27FC236}">
                <a16:creationId xmlns:a16="http://schemas.microsoft.com/office/drawing/2014/main" id="{A7C06395-E928-7F46-8952-64BEBA62D853}"/>
              </a:ext>
            </a:extLst>
          </p:cNvPr>
          <p:cNvSpPr txBox="1"/>
          <p:nvPr/>
        </p:nvSpPr>
        <p:spPr>
          <a:xfrm>
            <a:off x="4683931" y="1468814"/>
            <a:ext cx="1261884" cy="674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3200" b="1"/>
            </a:lvl1pPr>
          </a:lstStyle>
          <a:p>
            <a:r>
              <a:rPr lang="de-CH" sz="3780" b="0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2006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3743CB-D213-994A-BCAC-D97F227FFFEB}"/>
              </a:ext>
            </a:extLst>
          </p:cNvPr>
          <p:cNvSpPr txBox="1"/>
          <p:nvPr/>
        </p:nvSpPr>
        <p:spPr>
          <a:xfrm>
            <a:off x="2098231" y="2150780"/>
            <a:ext cx="12410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USR I </a:t>
            </a:r>
          </a:p>
          <a:p>
            <a:endParaRPr lang="de-DE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E5754A-0E39-0C41-8127-F93E5D1AC63A}"/>
              </a:ext>
            </a:extLst>
          </p:cNvPr>
          <p:cNvSpPr txBox="1"/>
          <p:nvPr/>
        </p:nvSpPr>
        <p:spPr>
          <a:xfrm>
            <a:off x="4669494" y="2142313"/>
            <a:ext cx="1241045" cy="7849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USR II</a:t>
            </a:r>
          </a:p>
          <a:p>
            <a:endParaRPr lang="de-DE" sz="1701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072AEFD-14B3-8D4D-B2CF-7C81B232FF41}"/>
              </a:ext>
            </a:extLst>
          </p:cNvPr>
          <p:cNvSpPr txBox="1"/>
          <p:nvPr/>
        </p:nvSpPr>
        <p:spPr>
          <a:xfrm>
            <a:off x="7445179" y="2147454"/>
            <a:ext cx="13308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USR III</a:t>
            </a:r>
          </a:p>
          <a:p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hteck 83">
            <a:extLst>
              <a:ext uri="{FF2B5EF4-FFF2-40B4-BE49-F238E27FC236}">
                <a16:creationId xmlns:a16="http://schemas.microsoft.com/office/drawing/2014/main" id="{34F210FB-CF8E-1B4A-B76A-2AC5A8EDAC81}"/>
              </a:ext>
            </a:extLst>
          </p:cNvPr>
          <p:cNvSpPr/>
          <p:nvPr/>
        </p:nvSpPr>
        <p:spPr bwMode="auto">
          <a:xfrm>
            <a:off x="4204917" y="3751514"/>
            <a:ext cx="3056736" cy="1131653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6400" tIns="43200" rIns="86400" bIns="43200" numCol="1" rtlCol="0" anchor="ctr" anchorCtr="0" compatLnSpc="1">
            <a:prstTxWarp prst="textNoShape">
              <a:avLst/>
            </a:prstTxWarp>
          </a:bodyPr>
          <a:lstStyle/>
          <a:p>
            <a:r>
              <a:rPr lang="de-CH" sz="170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Sehr grosse Privilegien für </a:t>
            </a:r>
            <a:r>
              <a:rPr lang="de-CH" sz="170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Grossaktiönären</a:t>
            </a:r>
            <a:r>
              <a:rPr lang="de-CH" sz="170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(Dividenden)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42075E-CD64-FC40-A277-B63F2CD2BF8A}"/>
              </a:ext>
            </a:extLst>
          </p:cNvPr>
          <p:cNvSpPr txBox="1"/>
          <p:nvPr/>
        </p:nvSpPr>
        <p:spPr>
          <a:xfrm>
            <a:off x="7463262" y="3669007"/>
            <a:ext cx="2530401" cy="1033551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6400" tIns="43200" rIns="86400" bIns="43200" numCol="1" rtlCol="0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>
              <a:defRPr kumimoji="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Nimbus Sans Novus" panose="02020500000000000000" pitchFamily="18" charset="0"/>
              </a:defRPr>
            </a:lvl1pPr>
          </a:lstStyle>
          <a:p>
            <a:r>
              <a:rPr lang="de-DE" sz="1701" dirty="0">
                <a:latin typeface="Arial" panose="020B0604020202020204" pitchFamily="34" charset="0"/>
                <a:cs typeface="Arial" panose="020B0604020202020204" pitchFamily="34" charset="0"/>
              </a:rPr>
              <a:t>Patentbox </a:t>
            </a:r>
          </a:p>
          <a:p>
            <a:r>
              <a:rPr lang="de-DE" sz="1701" dirty="0">
                <a:latin typeface="Arial" panose="020B0604020202020204" pitchFamily="34" charset="0"/>
                <a:cs typeface="Arial" panose="020B0604020202020204" pitchFamily="34" charset="0"/>
              </a:rPr>
              <a:t>im Alleingang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97AE48A-C7CC-C547-9D42-207C7EFFA749}"/>
              </a:ext>
            </a:extLst>
          </p:cNvPr>
          <p:cNvSpPr txBox="1"/>
          <p:nvPr/>
        </p:nvSpPr>
        <p:spPr>
          <a:xfrm>
            <a:off x="7463262" y="4816175"/>
            <a:ext cx="2530401" cy="9272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6400" tIns="43200" rIns="86400" bIns="43200" numCol="1" rtlCol="0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>
              <a:defRPr kumimoji="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Nimbus Sans Novus" panose="02020500000000000000" pitchFamily="18" charset="0"/>
              </a:defRPr>
            </a:lvl1pPr>
          </a:lstStyle>
          <a:p>
            <a:r>
              <a:rPr lang="de-DE" sz="1701" dirty="0">
                <a:latin typeface="Arial" panose="020B0604020202020204" pitchFamily="34" charset="0"/>
                <a:cs typeface="Arial" panose="020B0604020202020204" pitchFamily="34" charset="0"/>
              </a:rPr>
              <a:t>Abzug für F und E</a:t>
            </a:r>
          </a:p>
          <a:p>
            <a:r>
              <a:rPr lang="de-DE" sz="1701" dirty="0">
                <a:latin typeface="Arial" panose="020B0604020202020204" pitchFamily="34" charset="0"/>
                <a:cs typeface="Arial" panose="020B0604020202020204" pitchFamily="34" charset="0"/>
              </a:rPr>
              <a:t>weit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EDC801D-C6D3-6E4D-8030-84839123C301}"/>
              </a:ext>
            </a:extLst>
          </p:cNvPr>
          <p:cNvCxnSpPr>
            <a:cxnSpLocks/>
            <a:stCxn id="7" idx="1"/>
          </p:cNvCxnSpPr>
          <p:nvPr/>
        </p:nvCxnSpPr>
        <p:spPr bwMode="auto">
          <a:xfrm flipV="1">
            <a:off x="2180279" y="3669007"/>
            <a:ext cx="1704763" cy="917"/>
          </a:xfrm>
          <a:prstGeom prst="line">
            <a:avLst/>
          </a:prstGeom>
          <a:solidFill>
            <a:schemeClr val="accent1"/>
          </a:solidFill>
          <a:ln w="92075" cap="flat" cmpd="sng" algn="ctr">
            <a:solidFill>
              <a:srgbClr val="FF0000">
                <a:alpha val="57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3DDB847C-BF27-4349-8C99-9BC9E1FC37C7}"/>
              </a:ext>
            </a:extLst>
          </p:cNvPr>
          <p:cNvCxnSpPr/>
          <p:nvPr/>
        </p:nvCxnSpPr>
        <p:spPr bwMode="auto">
          <a:xfrm flipV="1">
            <a:off x="4268112" y="2919954"/>
            <a:ext cx="1704763" cy="917"/>
          </a:xfrm>
          <a:prstGeom prst="line">
            <a:avLst/>
          </a:prstGeom>
          <a:solidFill>
            <a:schemeClr val="accent1"/>
          </a:solidFill>
          <a:ln w="92075" cap="flat" cmpd="sng" algn="ctr">
            <a:solidFill>
              <a:srgbClr val="FF0000">
                <a:alpha val="57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886893A-3FB3-4F4F-B60B-1B4663C895B6}"/>
              </a:ext>
            </a:extLst>
          </p:cNvPr>
          <p:cNvCxnSpPr>
            <a:cxnSpLocks/>
          </p:cNvCxnSpPr>
          <p:nvPr/>
        </p:nvCxnSpPr>
        <p:spPr bwMode="auto">
          <a:xfrm>
            <a:off x="4268112" y="4185782"/>
            <a:ext cx="476226" cy="0"/>
          </a:xfrm>
          <a:prstGeom prst="line">
            <a:avLst/>
          </a:prstGeom>
          <a:solidFill>
            <a:schemeClr val="accent1"/>
          </a:solidFill>
          <a:ln w="92075" cap="flat" cmpd="sng" algn="ctr">
            <a:solidFill>
              <a:srgbClr val="FF0000">
                <a:alpha val="57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5B58B9E6-970F-AD49-8F33-A24D04A795A8}"/>
              </a:ext>
            </a:extLst>
          </p:cNvPr>
          <p:cNvCxnSpPr/>
          <p:nvPr/>
        </p:nvCxnSpPr>
        <p:spPr bwMode="auto">
          <a:xfrm flipV="1">
            <a:off x="7445179" y="2924591"/>
            <a:ext cx="1704763" cy="917"/>
          </a:xfrm>
          <a:prstGeom prst="line">
            <a:avLst/>
          </a:prstGeom>
          <a:solidFill>
            <a:schemeClr val="accent1"/>
          </a:solidFill>
          <a:ln w="92075" cap="flat" cmpd="sng" algn="ctr">
            <a:solidFill>
              <a:srgbClr val="FF0000">
                <a:alpha val="57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6D55A57C-4F41-D840-A124-062A28CD587B}"/>
              </a:ext>
            </a:extLst>
          </p:cNvPr>
          <p:cNvCxnSpPr/>
          <p:nvPr/>
        </p:nvCxnSpPr>
        <p:spPr bwMode="auto">
          <a:xfrm flipV="1">
            <a:off x="7524779" y="4341592"/>
            <a:ext cx="1704763" cy="917"/>
          </a:xfrm>
          <a:prstGeom prst="line">
            <a:avLst/>
          </a:prstGeom>
          <a:solidFill>
            <a:schemeClr val="accent1"/>
          </a:solidFill>
          <a:ln w="92075" cap="flat" cmpd="sng" algn="ctr">
            <a:solidFill>
              <a:srgbClr val="FF0000">
                <a:alpha val="57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389A486-6781-504F-BC11-DAEB806320E3}"/>
              </a:ext>
            </a:extLst>
          </p:cNvPr>
          <p:cNvCxnSpPr/>
          <p:nvPr/>
        </p:nvCxnSpPr>
        <p:spPr bwMode="auto">
          <a:xfrm flipV="1">
            <a:off x="7524779" y="5411423"/>
            <a:ext cx="1704763" cy="917"/>
          </a:xfrm>
          <a:prstGeom prst="line">
            <a:avLst/>
          </a:prstGeom>
          <a:solidFill>
            <a:schemeClr val="accent1"/>
          </a:solidFill>
          <a:ln w="92075" cap="flat" cmpd="sng" algn="ctr">
            <a:solidFill>
              <a:srgbClr val="FF0000">
                <a:alpha val="57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26" name="Picture 2" descr="https://tse4.mm.bing.net/th?id=OIP.aKs20LbaAigzE7zOOoIGCgHaI-&amp;pid=Api">
            <a:extLst>
              <a:ext uri="{FF2B5EF4-FFF2-40B4-BE49-F238E27FC236}">
                <a16:creationId xmlns:a16="http://schemas.microsoft.com/office/drawing/2014/main" id="{364F9090-FC52-7B49-8B7A-72D681E53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613" y="2996618"/>
            <a:ext cx="244669" cy="29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2EE56DC-0D26-0B47-883F-E94ED0CBAF44}"/>
              </a:ext>
            </a:extLst>
          </p:cNvPr>
          <p:cNvCxnSpPr/>
          <p:nvPr/>
        </p:nvCxnSpPr>
        <p:spPr bwMode="auto">
          <a:xfrm flipV="1">
            <a:off x="7452406" y="3174424"/>
            <a:ext cx="1704763" cy="917"/>
          </a:xfrm>
          <a:prstGeom prst="line">
            <a:avLst/>
          </a:prstGeom>
          <a:solidFill>
            <a:schemeClr val="accent1"/>
          </a:solidFill>
          <a:ln w="92075" cap="flat" cmpd="sng" algn="ctr">
            <a:solidFill>
              <a:srgbClr val="FF0000">
                <a:alpha val="57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E8DC180A-58AF-4F4A-83B3-31FC873ABEA2}"/>
              </a:ext>
            </a:extLst>
          </p:cNvPr>
          <p:cNvSpPr txBox="1"/>
          <p:nvPr/>
        </p:nvSpPr>
        <p:spPr>
          <a:xfrm>
            <a:off x="1705842" y="5903893"/>
            <a:ext cx="61672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 = Korrektur USR I + II</a:t>
            </a:r>
          </a:p>
          <a:p>
            <a:endParaRPr lang="de-DE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How to remove IP or domain from a blacklist ⋆ PowerMTA NiNjA">
            <a:extLst>
              <a:ext uri="{FF2B5EF4-FFF2-40B4-BE49-F238E27FC236}">
                <a16:creationId xmlns:a16="http://schemas.microsoft.com/office/drawing/2014/main" id="{818F913F-45D3-F345-914F-56045EF02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500" y="4904332"/>
            <a:ext cx="981403" cy="952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621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84" grpId="0" animBg="1"/>
      <p:bldP spid="55" grpId="0" animBg="1"/>
      <p:bldP spid="59" grpId="0"/>
      <p:bldP spid="24" grpId="0"/>
      <p:bldP spid="94" grpId="0"/>
      <p:bldP spid="95" grpId="0" animBg="1"/>
      <p:bldP spid="26" grpId="0" animBg="1"/>
      <p:bldP spid="27" grpId="0" animBg="1"/>
      <p:bldP spid="3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9AFE-F7D5-D14E-A02E-42AFC768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Was bedeutet das Nein?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8A78B-B91A-9746-BFAB-97AA40624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51220" cy="4720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EAC4AD-D818-6243-8F72-0D803EA96CF8}"/>
              </a:ext>
            </a:extLst>
          </p:cNvPr>
          <p:cNvSpPr txBox="1"/>
          <p:nvPr/>
        </p:nvSpPr>
        <p:spPr>
          <a:xfrm flipH="1">
            <a:off x="10212996" y="2667258"/>
            <a:ext cx="8153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AD37D2-AA35-6A41-881A-F510C9935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6809" y="1690688"/>
            <a:ext cx="6130764" cy="488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653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7B52AAD-6EE7-C14A-96AC-5635D9653C22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6762183" y="1553028"/>
            <a:ext cx="4064000" cy="19558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E7FE603-61A1-564B-A5F8-7DD3FA9B6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279" y="336550"/>
            <a:ext cx="10515600" cy="1325563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Patentbox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0B6972-902B-4E4D-A806-891E9EA8E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279" y="1553028"/>
            <a:ext cx="5808108" cy="48142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8D33614-C77E-A24A-AA87-27AA0730E05A}"/>
              </a:ext>
            </a:extLst>
          </p:cNvPr>
          <p:cNvSpPr/>
          <p:nvPr/>
        </p:nvSpPr>
        <p:spPr>
          <a:xfrm>
            <a:off x="7048500" y="3960131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Abzug für Gewinne aus 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Patenten, die in der Schweiz entwickelt wurden</a:t>
            </a:r>
          </a:p>
        </p:txBody>
      </p:sp>
    </p:spTree>
    <p:extLst>
      <p:ext uri="{BB962C8B-B14F-4D97-AF65-F5344CB8AC3E}">
        <p14:creationId xmlns:p14="http://schemas.microsoft.com/office/powerpoint/2010/main" val="2612918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FD1C76-4C64-5C41-9058-5BADF7CB23B7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6681447" y="1538515"/>
            <a:ext cx="2628900" cy="1651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7843665-4DF6-6343-8084-8119B97F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824" y="322723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Förderung von Forschung und Entwicklung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95D65C-CB3F-2943-8655-60E554393A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24" y="1538515"/>
            <a:ext cx="5582975" cy="49681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6F66AEB-16F4-E84F-94F0-50F56B281FE6}"/>
              </a:ext>
            </a:extLst>
          </p:cNvPr>
          <p:cNvSpPr txBox="1"/>
          <p:nvPr/>
        </p:nvSpPr>
        <p:spPr>
          <a:xfrm>
            <a:off x="6400799" y="4022592"/>
            <a:ext cx="380585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CH: 50% der Kosten 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(Personalaufwand)</a:t>
            </a:r>
          </a:p>
          <a:p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International: 50-125%</a:t>
            </a:r>
          </a:p>
        </p:txBody>
      </p:sp>
    </p:spTree>
    <p:extLst>
      <p:ext uri="{BB962C8B-B14F-4D97-AF65-F5344CB8AC3E}">
        <p14:creationId xmlns:p14="http://schemas.microsoft.com/office/powerpoint/2010/main" val="2624481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3455D-47CD-D04E-A976-AFB63059E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9565" y="171000"/>
            <a:ext cx="9971810" cy="1143000"/>
          </a:xfrm>
        </p:spPr>
        <p:txBody>
          <a:bodyPr>
            <a:normAutofit fontScale="90000"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Internationale Steuergerechtigkeit: Abzüge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4F69540-FC93-7344-8A27-313DAE1A936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79173079"/>
              </p:ext>
            </p:extLst>
          </p:nvPr>
        </p:nvGraphicFramePr>
        <p:xfrm>
          <a:off x="2354263" y="1368425"/>
          <a:ext cx="3965575" cy="628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74066-A338-FE4B-A030-20FE60628AF7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27B393-1A89-7A4E-A4CE-64469691EEEC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0D6988E2-3D36-1644-979D-9B40423256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166566"/>
              </p:ext>
            </p:extLst>
          </p:nvPr>
        </p:nvGraphicFramePr>
        <p:xfrm>
          <a:off x="930167" y="1368001"/>
          <a:ext cx="10293645" cy="4086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E12F1CB-F66E-6344-8D62-DD84F585266A}"/>
              </a:ext>
            </a:extLst>
          </p:cNvPr>
          <p:cNvSpPr txBox="1"/>
          <p:nvPr/>
        </p:nvSpPr>
        <p:spPr>
          <a:xfrm>
            <a:off x="8027462" y="5451744"/>
            <a:ext cx="167866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geächtet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770A10D-9ACE-CD45-AB38-C53BCFB25798}"/>
              </a:ext>
            </a:extLst>
          </p:cNvPr>
          <p:cNvGrpSpPr/>
          <p:nvPr/>
        </p:nvGrpSpPr>
        <p:grpSpPr>
          <a:xfrm>
            <a:off x="6950545" y="5603106"/>
            <a:ext cx="931682" cy="365701"/>
            <a:chOff x="2921373" y="1685115"/>
            <a:chExt cx="1468007" cy="683941"/>
          </a:xfrm>
          <a:solidFill>
            <a:schemeClr val="tx1"/>
          </a:solidFill>
        </p:grpSpPr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58801BC4-7EA3-924C-AB7F-8F60D030607A}"/>
                </a:ext>
              </a:extLst>
            </p:cNvPr>
            <p:cNvSpPr/>
            <p:nvPr/>
          </p:nvSpPr>
          <p:spPr>
            <a:xfrm rot="240000">
              <a:off x="2921373" y="1685115"/>
              <a:ext cx="1468007" cy="683941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>
              <a:extLst>
                <a:ext uri="{FF2B5EF4-FFF2-40B4-BE49-F238E27FC236}">
                  <a16:creationId xmlns:a16="http://schemas.microsoft.com/office/drawing/2014/main" id="{DE81791C-7099-EC45-8CAE-41B4CBEBD458}"/>
                </a:ext>
              </a:extLst>
            </p:cNvPr>
            <p:cNvSpPr txBox="1"/>
            <p:nvPr/>
          </p:nvSpPr>
          <p:spPr>
            <a:xfrm rot="240000">
              <a:off x="2965811" y="1701991"/>
              <a:ext cx="917355" cy="3172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F8EC484-8174-EC41-8D56-CF87D5967DC3}"/>
              </a:ext>
            </a:extLst>
          </p:cNvPr>
          <p:cNvGrpSpPr/>
          <p:nvPr/>
        </p:nvGrpSpPr>
        <p:grpSpPr>
          <a:xfrm>
            <a:off x="6968314" y="6305069"/>
            <a:ext cx="931682" cy="365701"/>
            <a:chOff x="2921373" y="1685115"/>
            <a:chExt cx="1468007" cy="683941"/>
          </a:xfrm>
          <a:solidFill>
            <a:srgbClr val="FF0000"/>
          </a:solidFill>
        </p:grpSpPr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21EE565F-917C-B64C-B273-48DE49871B09}"/>
                </a:ext>
              </a:extLst>
            </p:cNvPr>
            <p:cNvSpPr/>
            <p:nvPr/>
          </p:nvSpPr>
          <p:spPr>
            <a:xfrm rot="240000">
              <a:off x="2921373" y="1685115"/>
              <a:ext cx="1468007" cy="683941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4">
              <a:extLst>
                <a:ext uri="{FF2B5EF4-FFF2-40B4-BE49-F238E27FC236}">
                  <a16:creationId xmlns:a16="http://schemas.microsoft.com/office/drawing/2014/main" id="{3320C86D-FC62-AC47-8A1D-A45EFFF8A628}"/>
                </a:ext>
              </a:extLst>
            </p:cNvPr>
            <p:cNvSpPr txBox="1"/>
            <p:nvPr/>
          </p:nvSpPr>
          <p:spPr>
            <a:xfrm rot="240000">
              <a:off x="2965811" y="1701991"/>
              <a:ext cx="917355" cy="3172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1E42953-93A5-EB4F-9D57-DAB730C173DA}"/>
              </a:ext>
            </a:extLst>
          </p:cNvPr>
          <p:cNvGrpSpPr/>
          <p:nvPr/>
        </p:nvGrpSpPr>
        <p:grpSpPr>
          <a:xfrm>
            <a:off x="1168839" y="6161253"/>
            <a:ext cx="931682" cy="365701"/>
            <a:chOff x="2921373" y="1685115"/>
            <a:chExt cx="1468007" cy="683941"/>
          </a:xfrm>
        </p:grpSpPr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4198DB99-566E-8F40-BBE4-F6222DE3339C}"/>
                </a:ext>
              </a:extLst>
            </p:cNvPr>
            <p:cNvSpPr/>
            <p:nvPr/>
          </p:nvSpPr>
          <p:spPr>
            <a:xfrm rot="240000">
              <a:off x="2921373" y="1685115"/>
              <a:ext cx="1468007" cy="68394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4">
              <a:extLst>
                <a:ext uri="{FF2B5EF4-FFF2-40B4-BE49-F238E27FC236}">
                  <a16:creationId xmlns:a16="http://schemas.microsoft.com/office/drawing/2014/main" id="{48CE4E04-FC21-9047-AD2E-4BCFEB3EB133}"/>
                </a:ext>
              </a:extLst>
            </p:cNvPr>
            <p:cNvSpPr txBox="1"/>
            <p:nvPr/>
          </p:nvSpPr>
          <p:spPr>
            <a:xfrm rot="240000">
              <a:off x="2965811" y="1701991"/>
              <a:ext cx="917355" cy="3172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B401529-7D84-574C-AF01-8F1262DD182C}"/>
              </a:ext>
            </a:extLst>
          </p:cNvPr>
          <p:cNvSpPr txBox="1"/>
          <p:nvPr/>
        </p:nvSpPr>
        <p:spPr>
          <a:xfrm>
            <a:off x="8027462" y="6237929"/>
            <a:ext cx="18261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einzigartig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DB54DB-3F04-3E43-A840-FF771121C580}"/>
              </a:ext>
            </a:extLst>
          </p:cNvPr>
          <p:cNvSpPr txBox="1"/>
          <p:nvPr/>
        </p:nvSpPr>
        <p:spPr>
          <a:xfrm>
            <a:off x="2206289" y="5653531"/>
            <a:ext cx="390683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latin typeface="Arial" panose="020B0604020202020204" pitchFamily="34" charset="0"/>
                <a:cs typeface="Arial" panose="020B0604020202020204" pitchFamily="34" charset="0"/>
              </a:rPr>
              <a:t>gemäss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internationalen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Standards</a:t>
            </a:r>
          </a:p>
          <a:p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0FC78B8-5E42-2A48-B369-B22E6C277915}"/>
              </a:ext>
            </a:extLst>
          </p:cNvPr>
          <p:cNvSpPr/>
          <p:nvPr/>
        </p:nvSpPr>
        <p:spPr>
          <a:xfrm>
            <a:off x="1029565" y="3476884"/>
            <a:ext cx="3260829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Belohnung von </a:t>
            </a:r>
          </a:p>
          <a:p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Personalaufwand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in CH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5432B23-D013-1246-A45B-67BD2DAD8ECB}"/>
              </a:ext>
            </a:extLst>
          </p:cNvPr>
          <p:cNvSpPr/>
          <p:nvPr/>
        </p:nvSpPr>
        <p:spPr>
          <a:xfrm>
            <a:off x="8499874" y="3242707"/>
            <a:ext cx="294446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Belohnung von </a:t>
            </a:r>
          </a:p>
          <a:p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Gewinn- und </a:t>
            </a:r>
          </a:p>
          <a:p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Kapitalabzug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aus dem Ausland</a:t>
            </a:r>
          </a:p>
        </p:txBody>
      </p:sp>
    </p:spTree>
    <p:extLst>
      <p:ext uri="{BB962C8B-B14F-4D97-AF65-F5344CB8AC3E}">
        <p14:creationId xmlns:p14="http://schemas.microsoft.com/office/powerpoint/2010/main" val="3484855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757-A0DF-9743-9644-0DAEDFEBE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AHV gewinnt 7 Jahre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B8BFA-DF97-024B-B7EA-8A6E18D1D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m 4">
            <a:extLst>
              <a:ext uri="{FF2B5EF4-FFF2-40B4-BE49-F238E27FC236}">
                <a16:creationId xmlns:a16="http://schemas.microsoft.com/office/drawing/2014/main" id="{488A2F66-F770-5848-BC12-E3523C3312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3426002"/>
              </p:ext>
            </p:extLst>
          </p:nvPr>
        </p:nvGraphicFramePr>
        <p:xfrm>
          <a:off x="838200" y="1825625"/>
          <a:ext cx="927856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2639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A79F1-827E-BA49-9FD0-DE301C5E7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2 Mia. AHV für immer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09227-DC09-2D43-BBF4-62203A893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76180"/>
          </a:xfrm>
        </p:spPr>
        <p:txBody>
          <a:bodyPr/>
          <a:lstStyle/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= erste Erhöhung der Lohnprozente seit 43 Jahren</a:t>
            </a:r>
          </a:p>
          <a:p>
            <a:pPr marL="0" indent="0">
              <a:buNone/>
            </a:pP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= rund 40% des strukturellen Defizites der AHV 	(Babyboomer)  	</a:t>
            </a:r>
          </a:p>
          <a:p>
            <a:pPr marL="0" indent="0">
              <a:buNone/>
            </a:pP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= ca. 1 Jahr </a:t>
            </a:r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Rentenaltererhöhung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für alle</a:t>
            </a: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210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5FDAAB9E-19C9-4B53-9291-26C82B4B8B69}"/>
              </a:ext>
            </a:extLst>
          </p:cNvPr>
          <p:cNvSpPr/>
          <p:nvPr/>
        </p:nvSpPr>
        <p:spPr>
          <a:xfrm>
            <a:off x="7976029" y="3949797"/>
            <a:ext cx="2774950" cy="920750"/>
          </a:xfrm>
          <a:custGeom>
            <a:avLst/>
            <a:gdLst>
              <a:gd name="connsiteX0" fmla="*/ 0 w 2774950"/>
              <a:gd name="connsiteY0" fmla="*/ 920750 h 920750"/>
              <a:gd name="connsiteX1" fmla="*/ 0 w 2774950"/>
              <a:gd name="connsiteY1" fmla="*/ 336550 h 920750"/>
              <a:gd name="connsiteX2" fmla="*/ 654050 w 2774950"/>
              <a:gd name="connsiteY2" fmla="*/ 0 h 920750"/>
              <a:gd name="connsiteX3" fmla="*/ 2774950 w 2774950"/>
              <a:gd name="connsiteY3" fmla="*/ 0 h 920750"/>
              <a:gd name="connsiteX4" fmla="*/ 2774950 w 2774950"/>
              <a:gd name="connsiteY4" fmla="*/ 895350 h 920750"/>
              <a:gd name="connsiteX5" fmla="*/ 2768600 w 2774950"/>
              <a:gd name="connsiteY5" fmla="*/ 895350 h 920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4950" h="920750">
                <a:moveTo>
                  <a:pt x="0" y="920750"/>
                </a:moveTo>
                <a:lnTo>
                  <a:pt x="0" y="336550"/>
                </a:lnTo>
                <a:lnTo>
                  <a:pt x="654050" y="0"/>
                </a:lnTo>
                <a:lnTo>
                  <a:pt x="2774950" y="0"/>
                </a:lnTo>
                <a:lnTo>
                  <a:pt x="2774950" y="895350"/>
                </a:lnTo>
                <a:lnTo>
                  <a:pt x="2768600" y="895350"/>
                </a:lnTo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ight Triangle 49">
            <a:extLst>
              <a:ext uri="{FF2B5EF4-FFF2-40B4-BE49-F238E27FC236}">
                <a16:creationId xmlns:a16="http://schemas.microsoft.com/office/drawing/2014/main" id="{87B763AD-5CA1-4573-AB62-7896725A91B9}"/>
              </a:ext>
            </a:extLst>
          </p:cNvPr>
          <p:cNvSpPr/>
          <p:nvPr/>
        </p:nvSpPr>
        <p:spPr>
          <a:xfrm flipH="1">
            <a:off x="2547797" y="5152146"/>
            <a:ext cx="2812422" cy="1506108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9174C8A3-DF4B-4475-A7C0-D727985A61D7}"/>
              </a:ext>
            </a:extLst>
          </p:cNvPr>
          <p:cNvSpPr/>
          <p:nvPr/>
        </p:nvSpPr>
        <p:spPr>
          <a:xfrm>
            <a:off x="2550405" y="1955706"/>
            <a:ext cx="2838450" cy="1498600"/>
          </a:xfrm>
          <a:custGeom>
            <a:avLst/>
            <a:gdLst>
              <a:gd name="connsiteX0" fmla="*/ 0 w 2838450"/>
              <a:gd name="connsiteY0" fmla="*/ 1460500 h 1498600"/>
              <a:gd name="connsiteX1" fmla="*/ 495300 w 2838450"/>
              <a:gd name="connsiteY1" fmla="*/ 1422400 h 1498600"/>
              <a:gd name="connsiteX2" fmla="*/ 1301750 w 2838450"/>
              <a:gd name="connsiteY2" fmla="*/ 1263650 h 1498600"/>
              <a:gd name="connsiteX3" fmla="*/ 1809750 w 2838450"/>
              <a:gd name="connsiteY3" fmla="*/ 1066800 h 1498600"/>
              <a:gd name="connsiteX4" fmla="*/ 2311400 w 2838450"/>
              <a:gd name="connsiteY4" fmla="*/ 723900 h 1498600"/>
              <a:gd name="connsiteX5" fmla="*/ 2616200 w 2838450"/>
              <a:gd name="connsiteY5" fmla="*/ 323850 h 1498600"/>
              <a:gd name="connsiteX6" fmla="*/ 2819400 w 2838450"/>
              <a:gd name="connsiteY6" fmla="*/ 0 h 1498600"/>
              <a:gd name="connsiteX7" fmla="*/ 2838450 w 2838450"/>
              <a:gd name="connsiteY7" fmla="*/ 1498600 h 149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1498600">
                <a:moveTo>
                  <a:pt x="0" y="1460500"/>
                </a:moveTo>
                <a:lnTo>
                  <a:pt x="495300" y="1422400"/>
                </a:lnTo>
                <a:lnTo>
                  <a:pt x="1301750" y="1263650"/>
                </a:lnTo>
                <a:lnTo>
                  <a:pt x="1809750" y="1066800"/>
                </a:lnTo>
                <a:lnTo>
                  <a:pt x="2311400" y="723900"/>
                </a:lnTo>
                <a:lnTo>
                  <a:pt x="2616200" y="323850"/>
                </a:lnTo>
                <a:lnTo>
                  <a:pt x="2819400" y="0"/>
                </a:lnTo>
                <a:lnTo>
                  <a:pt x="2838450" y="1498600"/>
                </a:lnTo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56F77E-1182-4B59-B205-A2AF70D219FB}"/>
              </a:ext>
            </a:extLst>
          </p:cNvPr>
          <p:cNvSpPr txBox="1"/>
          <p:nvPr/>
        </p:nvSpPr>
        <p:spPr>
          <a:xfrm>
            <a:off x="1742435" y="306733"/>
            <a:ext cx="65838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latin typeface="Arial" panose="020B0604020202020204" pitchFamily="34" charset="0"/>
                <a:cs typeface="Arial" panose="020B0604020202020204" pitchFamily="34" charset="0"/>
              </a:rPr>
              <a:t>AHV wird sozial finanziert</a:t>
            </a:r>
            <a:endParaRPr lang="en-GB" sz="4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55310E-233C-43CE-A308-AC5527B09AFB}"/>
              </a:ext>
            </a:extLst>
          </p:cNvPr>
          <p:cNvSpPr txBox="1"/>
          <p:nvPr/>
        </p:nvSpPr>
        <p:spPr>
          <a:xfrm>
            <a:off x="7859815" y="1032813"/>
            <a:ext cx="259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Auszahlung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914C09-9808-4C65-AF40-CF6EECBDF20D}"/>
              </a:ext>
            </a:extLst>
          </p:cNvPr>
          <p:cNvSpPr txBox="1"/>
          <p:nvPr/>
        </p:nvSpPr>
        <p:spPr>
          <a:xfrm>
            <a:off x="164307" y="2499675"/>
            <a:ext cx="885179" cy="9541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900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Mio.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BB07C7-3DEB-4003-B399-04D9C3AB8B51}"/>
              </a:ext>
            </a:extLst>
          </p:cNvPr>
          <p:cNvSpPr txBox="1"/>
          <p:nvPr/>
        </p:nvSpPr>
        <p:spPr>
          <a:xfrm>
            <a:off x="145403" y="3832313"/>
            <a:ext cx="864339" cy="9541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600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Mio.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286FF7-D99D-4BE5-AA03-52CF45D5D14C}"/>
              </a:ext>
            </a:extLst>
          </p:cNvPr>
          <p:cNvSpPr txBox="1"/>
          <p:nvPr/>
        </p:nvSpPr>
        <p:spPr>
          <a:xfrm>
            <a:off x="157393" y="5689518"/>
            <a:ext cx="864339" cy="9541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600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Mio.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11F9D0-6F1A-44F6-AF7F-59AD8344DC21}"/>
              </a:ext>
            </a:extLst>
          </p:cNvPr>
          <p:cNvSpPr txBox="1"/>
          <p:nvPr/>
        </p:nvSpPr>
        <p:spPr>
          <a:xfrm>
            <a:off x="1035257" y="2305532"/>
            <a:ext cx="2111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Bundeskasse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03710F8-8657-4C8C-AB44-45E223A42C88}"/>
              </a:ext>
            </a:extLst>
          </p:cNvPr>
          <p:cNvSpPr txBox="1"/>
          <p:nvPr/>
        </p:nvSpPr>
        <p:spPr>
          <a:xfrm>
            <a:off x="1016664" y="3715745"/>
            <a:ext cx="2052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Unternehmen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E9A660-6001-40F3-B2C7-5ADDED5EFFE1}"/>
              </a:ext>
            </a:extLst>
          </p:cNvPr>
          <p:cNvSpPr txBox="1"/>
          <p:nvPr/>
        </p:nvSpPr>
        <p:spPr>
          <a:xfrm>
            <a:off x="67908" y="5007412"/>
            <a:ext cx="2632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Angestellte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F2137D44-238F-430C-AE7E-D5B97736E8F1}"/>
              </a:ext>
            </a:extLst>
          </p:cNvPr>
          <p:cNvSpPr/>
          <p:nvPr/>
        </p:nvSpPr>
        <p:spPr>
          <a:xfrm>
            <a:off x="6016554" y="3780825"/>
            <a:ext cx="1582688" cy="1000752"/>
          </a:xfrm>
          <a:prstGeom prst="rightArrow">
            <a:avLst>
              <a:gd name="adj1" fmla="val 49043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BFCDA7B7-3C05-4C5D-8060-9213A1C1CCFC}"/>
              </a:ext>
            </a:extLst>
          </p:cNvPr>
          <p:cNvSpPr/>
          <p:nvPr/>
        </p:nvSpPr>
        <p:spPr>
          <a:xfrm>
            <a:off x="2574502" y="3382241"/>
            <a:ext cx="2843422" cy="146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5BE465-B0BF-4EDB-9399-E386F585649D}"/>
              </a:ext>
            </a:extLst>
          </p:cNvPr>
          <p:cNvSpPr txBox="1"/>
          <p:nvPr/>
        </p:nvSpPr>
        <p:spPr>
          <a:xfrm>
            <a:off x="4765181" y="308593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$$$$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AB9C9C-351E-4D6F-ACCD-80D33EF29287}"/>
              </a:ext>
            </a:extLst>
          </p:cNvPr>
          <p:cNvSpPr txBox="1"/>
          <p:nvPr/>
        </p:nvSpPr>
        <p:spPr>
          <a:xfrm>
            <a:off x="3962550" y="308593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$$$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94C4F4-B732-496B-9492-20D9938F2837}"/>
              </a:ext>
            </a:extLst>
          </p:cNvPr>
          <p:cNvSpPr txBox="1"/>
          <p:nvPr/>
        </p:nvSpPr>
        <p:spPr>
          <a:xfrm>
            <a:off x="3235735" y="308593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$$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F8A427-4C7F-4B6E-960C-BB5052334C82}"/>
              </a:ext>
            </a:extLst>
          </p:cNvPr>
          <p:cNvSpPr txBox="1"/>
          <p:nvPr/>
        </p:nvSpPr>
        <p:spPr>
          <a:xfrm>
            <a:off x="2561331" y="30859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</a:p>
        </p:txBody>
      </p:sp>
      <p:sp>
        <p:nvSpPr>
          <p:cNvPr id="24" name="Frame 23">
            <a:extLst>
              <a:ext uri="{FF2B5EF4-FFF2-40B4-BE49-F238E27FC236}">
                <a16:creationId xmlns:a16="http://schemas.microsoft.com/office/drawing/2014/main" id="{A896D43D-7388-4C44-82BA-2747CA76BC8A}"/>
              </a:ext>
            </a:extLst>
          </p:cNvPr>
          <p:cNvSpPr/>
          <p:nvPr/>
        </p:nvSpPr>
        <p:spPr>
          <a:xfrm>
            <a:off x="46105" y="1684471"/>
            <a:ext cx="5890611" cy="1997894"/>
          </a:xfrm>
          <a:prstGeom prst="frame">
            <a:avLst>
              <a:gd name="adj1" fmla="val 2843"/>
            </a:avLst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A8C933E-FB8F-4860-BC07-209F4530EFD0}"/>
              </a:ext>
            </a:extLst>
          </p:cNvPr>
          <p:cNvSpPr txBox="1"/>
          <p:nvPr/>
        </p:nvSpPr>
        <p:spPr>
          <a:xfrm rot="20466034">
            <a:off x="2007158" y="2575362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Reichen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zahlen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viel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C6D3C826-98E1-4791-88E9-1026C06EE220}"/>
              </a:ext>
            </a:extLst>
          </p:cNvPr>
          <p:cNvSpPr/>
          <p:nvPr/>
        </p:nvSpPr>
        <p:spPr>
          <a:xfrm>
            <a:off x="2547798" y="6619060"/>
            <a:ext cx="2843422" cy="146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9E2AD7A-12DD-40C6-B8F9-AF5E788D62C6}"/>
              </a:ext>
            </a:extLst>
          </p:cNvPr>
          <p:cNvSpPr txBox="1"/>
          <p:nvPr/>
        </p:nvSpPr>
        <p:spPr>
          <a:xfrm>
            <a:off x="4738477" y="632275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$$$$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282CFF4-4C91-44C9-9F26-4F5A0473CC4F}"/>
              </a:ext>
            </a:extLst>
          </p:cNvPr>
          <p:cNvSpPr txBox="1"/>
          <p:nvPr/>
        </p:nvSpPr>
        <p:spPr>
          <a:xfrm>
            <a:off x="3935846" y="632275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$$$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B8DF6F1-8D0A-44D6-A20C-DBCFFFC295F6}"/>
              </a:ext>
            </a:extLst>
          </p:cNvPr>
          <p:cNvSpPr txBox="1"/>
          <p:nvPr/>
        </p:nvSpPr>
        <p:spPr>
          <a:xfrm>
            <a:off x="3209031" y="632275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$$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B00B5AD-560B-40EC-828D-B3F980084D18}"/>
              </a:ext>
            </a:extLst>
          </p:cNvPr>
          <p:cNvSpPr txBox="1"/>
          <p:nvPr/>
        </p:nvSpPr>
        <p:spPr>
          <a:xfrm>
            <a:off x="2534627" y="63227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F45BA4B-3092-4762-A6D9-0FABF54D74CA}"/>
              </a:ext>
            </a:extLst>
          </p:cNvPr>
          <p:cNvSpPr txBox="1"/>
          <p:nvPr/>
        </p:nvSpPr>
        <p:spPr>
          <a:xfrm rot="20236197">
            <a:off x="1955175" y="5693177"/>
            <a:ext cx="2752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Reichen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zahlen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Frame 51">
            <a:extLst>
              <a:ext uri="{FF2B5EF4-FFF2-40B4-BE49-F238E27FC236}">
                <a16:creationId xmlns:a16="http://schemas.microsoft.com/office/drawing/2014/main" id="{51314CDD-530C-41FC-9099-3027A3AE65D4}"/>
              </a:ext>
            </a:extLst>
          </p:cNvPr>
          <p:cNvSpPr/>
          <p:nvPr/>
        </p:nvSpPr>
        <p:spPr>
          <a:xfrm>
            <a:off x="46106" y="4966173"/>
            <a:ext cx="5890611" cy="1870948"/>
          </a:xfrm>
          <a:prstGeom prst="frame">
            <a:avLst>
              <a:gd name="adj1" fmla="val 2843"/>
            </a:avLst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Frame 52">
            <a:extLst>
              <a:ext uri="{FF2B5EF4-FFF2-40B4-BE49-F238E27FC236}">
                <a16:creationId xmlns:a16="http://schemas.microsoft.com/office/drawing/2014/main" id="{3C1DE1D6-21E4-48E9-857C-341CD9BC0ABB}"/>
              </a:ext>
            </a:extLst>
          </p:cNvPr>
          <p:cNvSpPr/>
          <p:nvPr/>
        </p:nvSpPr>
        <p:spPr>
          <a:xfrm>
            <a:off x="52455" y="3702114"/>
            <a:ext cx="5890611" cy="1237090"/>
          </a:xfrm>
          <a:prstGeom prst="frame">
            <a:avLst>
              <a:gd name="adj1" fmla="val 2843"/>
            </a:avLst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Picture 5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42E00096-A863-425E-8B39-194EC7EB2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422" y="4162623"/>
            <a:ext cx="617460" cy="617460"/>
          </a:xfrm>
          <a:prstGeom prst="rect">
            <a:avLst/>
          </a:prstGeom>
        </p:spPr>
      </p:pic>
      <p:pic>
        <p:nvPicPr>
          <p:cNvPr id="55" name="Picture 54" descr="A screen shot of a building&#10;&#10;Description generated with high confidence">
            <a:extLst>
              <a:ext uri="{FF2B5EF4-FFF2-40B4-BE49-F238E27FC236}">
                <a16:creationId xmlns:a16="http://schemas.microsoft.com/office/drawing/2014/main" id="{366615D4-46CD-44DD-87CF-EBC18F87B1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255" y="4153816"/>
            <a:ext cx="617460" cy="617460"/>
          </a:xfrm>
          <a:prstGeom prst="rect">
            <a:avLst/>
          </a:prstGeom>
        </p:spPr>
      </p:pic>
      <p:sp>
        <p:nvSpPr>
          <p:cNvPr id="58" name="Arrow: Right 57">
            <a:extLst>
              <a:ext uri="{FF2B5EF4-FFF2-40B4-BE49-F238E27FC236}">
                <a16:creationId xmlns:a16="http://schemas.microsoft.com/office/drawing/2014/main" id="{75A34078-3CF6-4041-B22B-7947F615208F}"/>
              </a:ext>
            </a:extLst>
          </p:cNvPr>
          <p:cNvSpPr/>
          <p:nvPr/>
        </p:nvSpPr>
        <p:spPr>
          <a:xfrm>
            <a:off x="7985131" y="4798749"/>
            <a:ext cx="2843422" cy="146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2970DD3-B44D-452E-BDE0-472B591B4CEE}"/>
              </a:ext>
            </a:extLst>
          </p:cNvPr>
          <p:cNvSpPr txBox="1"/>
          <p:nvPr/>
        </p:nvSpPr>
        <p:spPr>
          <a:xfrm>
            <a:off x="10175810" y="450244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$$$$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55CB4B8-9AEF-435F-8A8E-556AE0F9EDF8}"/>
              </a:ext>
            </a:extLst>
          </p:cNvPr>
          <p:cNvSpPr txBox="1"/>
          <p:nvPr/>
        </p:nvSpPr>
        <p:spPr>
          <a:xfrm>
            <a:off x="9373179" y="450244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$$$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9CD2F37-6363-4173-A5AC-E628BF71ABE9}"/>
              </a:ext>
            </a:extLst>
          </p:cNvPr>
          <p:cNvSpPr txBox="1"/>
          <p:nvPr/>
        </p:nvSpPr>
        <p:spPr>
          <a:xfrm>
            <a:off x="8646364" y="450244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$$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68F17F4-66A1-4EDC-98D7-81FFB7946200}"/>
              </a:ext>
            </a:extLst>
          </p:cNvPr>
          <p:cNvSpPr txBox="1"/>
          <p:nvPr/>
        </p:nvSpPr>
        <p:spPr>
          <a:xfrm>
            <a:off x="7971960" y="450244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C4A9147-2781-6847-BFA2-FC5DE8137929}"/>
              </a:ext>
            </a:extLst>
          </p:cNvPr>
          <p:cNvSpPr txBox="1"/>
          <p:nvPr/>
        </p:nvSpPr>
        <p:spPr>
          <a:xfrm>
            <a:off x="1657552" y="1081245"/>
            <a:ext cx="28520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Finanzierung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44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50" grpId="0" animBg="1"/>
      <p:bldP spid="32" grpId="0" animBg="1"/>
      <p:bldP spid="11" grpId="0"/>
      <p:bldP spid="3" grpId="0" animBg="1"/>
      <p:bldP spid="12" grpId="0" animBg="1"/>
      <p:bldP spid="13" grpId="0" animBg="1"/>
      <p:bldP spid="14" grpId="0"/>
      <p:bldP spid="15" grpId="0"/>
      <p:bldP spid="16" grpId="0"/>
      <p:bldP spid="17" grpId="0" animBg="1"/>
      <p:bldP spid="18" grpId="0" animBg="1"/>
      <p:bldP spid="20" grpId="0"/>
      <p:bldP spid="21" grpId="0"/>
      <p:bldP spid="22" grpId="0"/>
      <p:bldP spid="23" grpId="0"/>
      <p:bldP spid="24" grpId="0" animBg="1"/>
      <p:bldP spid="30" grpId="0"/>
      <p:bldP spid="37" grpId="0" animBg="1"/>
      <p:bldP spid="38" grpId="0"/>
      <p:bldP spid="39" grpId="0"/>
      <p:bldP spid="40" grpId="0"/>
      <p:bldP spid="41" grpId="0"/>
      <p:bldP spid="47" grpId="0"/>
      <p:bldP spid="52" grpId="0" animBg="1"/>
      <p:bldP spid="53" grpId="0" animBg="1"/>
      <p:bldP spid="58" grpId="0" animBg="1"/>
      <p:bldP spid="59" grpId="0"/>
      <p:bldP spid="60" grpId="0"/>
      <p:bldP spid="61" grpId="0"/>
      <p:bldP spid="62" grpId="0"/>
      <p:bldP spid="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A79F1-827E-BA49-9FD0-DE301C5E7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2141810" cy="1325563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AHV wird sozial finanziert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09227-DC09-2D43-BBF4-62203A893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2141810" cy="4193918"/>
          </a:xfrm>
        </p:spPr>
        <p:txBody>
          <a:bodyPr/>
          <a:lstStyle/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Bsp.  Verkäuferin</a:t>
            </a: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EAC9C18-E1EF-5949-B813-890BC6CF0B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292068"/>
              </p:ext>
            </p:extLst>
          </p:nvPr>
        </p:nvGraphicFramePr>
        <p:xfrm>
          <a:off x="3842427" y="1690688"/>
          <a:ext cx="8536331" cy="3853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A411C37-4BB6-CD4A-BFF6-B029A438CFC8}"/>
              </a:ext>
            </a:extLst>
          </p:cNvPr>
          <p:cNvSpPr txBox="1"/>
          <p:nvPr/>
        </p:nvSpPr>
        <p:spPr>
          <a:xfrm>
            <a:off x="838200" y="5884606"/>
            <a:ext cx="98059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mit der MwSt. müsste sie rund 3 mal mehr bezahlen.</a:t>
            </a:r>
          </a:p>
          <a:p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7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5351</TotalTime>
  <Words>821</Words>
  <Application>Microsoft Macintosh PowerPoint</Application>
  <PresentationFormat>Widescreen</PresentationFormat>
  <Paragraphs>239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ＭＳ Ｐゴシック</vt:lpstr>
      <vt:lpstr>Arial</vt:lpstr>
      <vt:lpstr>Arial Regular</vt:lpstr>
      <vt:lpstr>Calibri</vt:lpstr>
      <vt:lpstr>Calibri Light</vt:lpstr>
      <vt:lpstr>Office Theme</vt:lpstr>
      <vt:lpstr>Die Steuer-AHV-Vorlage  (STAF)  aus Sicht SP-Delegation (WAK)</vt:lpstr>
      <vt:lpstr>Die Vorgeschichte  </vt:lpstr>
      <vt:lpstr>Patentbox</vt:lpstr>
      <vt:lpstr>Förderung von Forschung und Entwicklung </vt:lpstr>
      <vt:lpstr>Internationale Steuergerechtigkeit: Abzüge</vt:lpstr>
      <vt:lpstr>Die AHV gewinnt 7 Jahre</vt:lpstr>
      <vt:lpstr>2 Mia. AHV für immer</vt:lpstr>
      <vt:lpstr>PowerPoint Presentation</vt:lpstr>
      <vt:lpstr>AHV wird sozial finanziert</vt:lpstr>
      <vt:lpstr>Ist STAF besser als USR III?</vt:lpstr>
      <vt:lpstr>Hat sich das USR III-Referendum gelohnt?</vt:lpstr>
      <vt:lpstr>Bund: Vergleich STAF / geltendes Recht</vt:lpstr>
      <vt:lpstr>Aus Sicht Bund </vt:lpstr>
      <vt:lpstr>Bund</vt:lpstr>
      <vt:lpstr>Kantone/Gemeinden: STAF / geltendes Recht</vt:lpstr>
      <vt:lpstr>Aus Sicht Kantone </vt:lpstr>
      <vt:lpstr>Harmonisierung Kantone ungenügend</vt:lpstr>
      <vt:lpstr>Kantone</vt:lpstr>
      <vt:lpstr>Was bedeutet das Nein?</vt:lpstr>
      <vt:lpstr>Was bedeutet das Nein?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Beat Jans</dc:creator>
  <cp:lastModifiedBy>Beat Jans</cp:lastModifiedBy>
  <cp:revision>128</cp:revision>
  <cp:lastPrinted>2018-08-30T12:24:51Z</cp:lastPrinted>
  <dcterms:created xsi:type="dcterms:W3CDTF">2018-08-29T14:54:58Z</dcterms:created>
  <dcterms:modified xsi:type="dcterms:W3CDTF">2018-09-29T12:47:29Z</dcterms:modified>
</cp:coreProperties>
</file>