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3" r:id="rId3"/>
    <p:sldId id="279" r:id="rId4"/>
    <p:sldId id="280" r:id="rId5"/>
    <p:sldId id="284" r:id="rId6"/>
    <p:sldId id="257" r:id="rId7"/>
    <p:sldId id="271" r:id="rId8"/>
    <p:sldId id="258" r:id="rId9"/>
    <p:sldId id="260" r:id="rId10"/>
    <p:sldId id="285" r:id="rId11"/>
    <p:sldId id="262" r:id="rId12"/>
    <p:sldId id="272" r:id="rId13"/>
    <p:sldId id="261" r:id="rId14"/>
    <p:sldId id="263" r:id="rId15"/>
    <p:sldId id="286" r:id="rId16"/>
    <p:sldId id="288" r:id="rId17"/>
    <p:sldId id="264" r:id="rId18"/>
    <p:sldId id="265" r:id="rId19"/>
    <p:sldId id="266" r:id="rId20"/>
    <p:sldId id="267" r:id="rId21"/>
    <p:sldId id="287" r:id="rId22"/>
    <p:sldId id="269" r:id="rId23"/>
    <p:sldId id="268" r:id="rId24"/>
    <p:sldId id="28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main:Downloads:RIE%20III%20tx%20statutaires-effectifs-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omain:Downloads:RIE%20III%20tx%20statutaires-effectifs-1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main:Downloads:RIE%20III%20tx%20statutaires-effectifs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/>
              <a:t>Recettes</a:t>
            </a:r>
            <a:r>
              <a:rPr lang="fr-FR" baseline="0" dirty="0"/>
              <a:t> selon statuts (année fiscale 2012)</a:t>
            </a:r>
            <a:endParaRPr lang="fr-FR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Feuil1!$A$70:$A$71</c:f>
              <c:strCache>
                <c:ptCount val="2"/>
                <c:pt idx="0">
                  <c:v>Sociétés ordinaires</c:v>
                </c:pt>
                <c:pt idx="1">
                  <c:v>Sociétés à statuts</c:v>
                </c:pt>
              </c:strCache>
            </c:strRef>
          </c:cat>
          <c:val>
            <c:numRef>
              <c:f>Feuil1!$B$70:$B$71</c:f>
              <c:numCache>
                <c:formatCode>_-"CHF"* #,##0.00_-;\-"CHF"* #,##0.00_-;_-"CHF"* "-"??_-;_-@_-</c:formatCode>
                <c:ptCount val="2"/>
                <c:pt idx="0">
                  <c:v>1087</c:v>
                </c:pt>
                <c:pt idx="1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1-4E4A-86B3-6F8C91CABF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0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baseline="0"/>
              <a:t>Gains de la réforme (en millions)</a:t>
            </a:r>
            <a:endParaRPr lang="fr-FR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7D7-4CD3-B88E-84AB248A8C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7D7-4CD3-B88E-84AB248A8CF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27D7-4CD3-B88E-84AB248A8CF1}"/>
              </c:ext>
            </c:extLst>
          </c:dPt>
          <c:dLbls>
            <c:numFmt formatCode="_-&quot;CHF&quot;* #,##0_-;\-&quot;CHF&quot;* #,##0_-;_-&quot;CHF&quot;* &quot;-&quot;_-;_-@_-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Feuil1!$A$75:$A$77</c:f>
              <c:strCache>
                <c:ptCount val="3"/>
                <c:pt idx="0">
                  <c:v>Sociétés ordinaires</c:v>
                </c:pt>
                <c:pt idx="1">
                  <c:v>Sociétés à statuts</c:v>
                </c:pt>
                <c:pt idx="2">
                  <c:v>Total</c:v>
                </c:pt>
              </c:strCache>
            </c:strRef>
          </c:cat>
          <c:val>
            <c:numRef>
              <c:f>Feuil1!$B$75:$B$77</c:f>
              <c:numCache>
                <c:formatCode>_-"CHF"* #,##0.00_-;\-"CHF"* #,##0.00_-;_-"CHF"* "-"??_-;_-@_-</c:formatCode>
                <c:ptCount val="3"/>
                <c:pt idx="0">
                  <c:v>-834</c:v>
                </c:pt>
                <c:pt idx="1">
                  <c:v>349</c:v>
                </c:pt>
                <c:pt idx="2">
                  <c:v>-485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D7-4CD3-B88E-84AB248A8C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3720192"/>
        <c:axId val="73724288"/>
      </c:barChart>
      <c:catAx>
        <c:axId val="7372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73724288"/>
        <c:crosses val="autoZero"/>
        <c:auto val="1"/>
        <c:lblAlgn val="ctr"/>
        <c:lblOffset val="100"/>
        <c:noMultiLvlLbl val="0"/>
      </c:catAx>
      <c:valAx>
        <c:axId val="73724288"/>
        <c:scaling>
          <c:orientation val="minMax"/>
        </c:scaling>
        <c:delete val="0"/>
        <c:axPos val="l"/>
        <c:numFmt formatCode="_-&quot;CHF&quot;* #,##0.00_-;\-&quot;CHF&quot;* #,##0.00_-;_-&quot;CHF&quot;* &quot;-&quot;??_-;_-@_-" sourceLinked="1"/>
        <c:majorTickMark val="out"/>
        <c:minorTickMark val="none"/>
        <c:tickLblPos val="nextTo"/>
        <c:crossAx val="737201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Imposition des sociétés ordinaires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Feuil1!$A$81:$A$82</c:f>
              <c:strCache>
                <c:ptCount val="2"/>
                <c:pt idx="0">
                  <c:v>Recettes actuelles</c:v>
                </c:pt>
                <c:pt idx="1">
                  <c:v>Recettes avec RIE III</c:v>
                </c:pt>
              </c:strCache>
            </c:strRef>
          </c:cat>
          <c:val>
            <c:numRef>
              <c:f>Feuil1!$B$81:$B$82</c:f>
              <c:numCache>
                <c:formatCode>_-"CHF"* #,##0.00_-;\-"CHF"* #,##0.00_-;_-"CHF"* "-"??_-;_-@_-</c:formatCode>
                <c:ptCount val="2"/>
                <c:pt idx="0">
                  <c:v>1087</c:v>
                </c:pt>
                <c:pt idx="1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C-4355-A3DD-4729BC9FEB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860096"/>
        <c:axId val="79862784"/>
      </c:barChart>
      <c:catAx>
        <c:axId val="7986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79862784"/>
        <c:crosses val="autoZero"/>
        <c:auto val="1"/>
        <c:lblAlgn val="ctr"/>
        <c:lblOffset val="100"/>
        <c:noMultiLvlLbl val="0"/>
      </c:catAx>
      <c:valAx>
        <c:axId val="79862784"/>
        <c:scaling>
          <c:orientation val="minMax"/>
        </c:scaling>
        <c:delete val="0"/>
        <c:axPos val="l"/>
        <c:numFmt formatCode="_-&quot;CHF&quot;* #,##0.00_-;\-&quot;CHF&quot;* #,##0.00_-;_-&quot;CHF&quot;* &quot;-&quot;??_-;_-@_-" sourceLinked="1"/>
        <c:majorTickMark val="out"/>
        <c:minorTickMark val="none"/>
        <c:tickLblPos val="nextTo"/>
        <c:crossAx val="79860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50C7C-6FB9-40BB-9F67-BAE281885C74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64C6-2FD3-4BBB-9454-54EA63742A1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429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1F546-3B85-40CA-A934-EF84E2567811}" type="slidenum"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419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1F546-3B85-40CA-A934-EF84E2567811}" type="slidenum"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062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1F546-3B85-40CA-A934-EF84E2567811}" type="slidenum"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618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1F546-3B85-40CA-A934-EF84E2567811}" type="slidenum"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337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1F546-3B85-40CA-A934-EF84E2567811}" type="slidenum"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802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1F546-3B85-40CA-A934-EF84E2567811}" type="slidenum"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436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1F546-3B85-40CA-A934-EF84E2567811}" type="slidenum"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146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1F546-3B85-40CA-A934-EF84E2567811}" type="slidenum"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669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921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150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05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5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1412875"/>
            <a:ext cx="7632700" cy="2187575"/>
          </a:xfrm>
        </p:spPr>
        <p:txBody>
          <a:bodyPr/>
          <a:lstStyle>
            <a:lvl1pPr>
              <a:lnSpc>
                <a:spcPts val="5000"/>
              </a:lnSpc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650" y="3860800"/>
            <a:ext cx="7632700" cy="936352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  <a:latin typeface="SP Replica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91B3-7CB8-4534-B4E1-929EF01F7AB4}" type="datetime1">
              <a:rPr lang="de-CH" smtClean="0"/>
              <a:pPr/>
              <a:t>05.08.2016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Initiative populaire pour une caisse publique d’assurance-maladie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B44D-2D5A-486F-9341-417115BE5E44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04813"/>
            <a:ext cx="8642350" cy="35989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NimbusSanNovLig" pitchFamily="18" charset="0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37" y="5229984"/>
            <a:ext cx="2444191" cy="11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62BE-B4DA-4C04-BF51-91D1C1B6CA31}" type="datetime1">
              <a:rPr lang="de-CH" smtClean="0"/>
              <a:pPr/>
              <a:t>05.08.2016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Initiative populaire pour une caisse publique d’assurance-maladie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B44D-2D5A-486F-9341-417115BE5E4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55650" y="1412875"/>
            <a:ext cx="7632700" cy="4464050"/>
          </a:xfrm>
        </p:spPr>
        <p:txBody>
          <a:bodyPr/>
          <a:lstStyle>
            <a:lvl1pPr marL="468000" indent="-468000">
              <a:spcAft>
                <a:spcPts val="2100"/>
              </a:spcAft>
              <a:buNone/>
              <a:defRPr sz="2400" cap="all" baseline="0">
                <a:latin typeface="SP Replica Bold" pitchFamily="50" charset="0"/>
              </a:defRPr>
            </a:lvl1pPr>
            <a:lvl2pPr marL="468000" indent="0">
              <a:buNone/>
              <a:defRPr sz="2400" cap="all" baseline="0">
                <a:latin typeface="SP Replica Bold" pitchFamily="50" charset="0"/>
              </a:defRPr>
            </a:lvl2pPr>
            <a:lvl3pPr marL="936000" indent="0">
              <a:buNone/>
              <a:defRPr sz="2400" cap="all" baseline="0">
                <a:latin typeface="SP Replica Bold" pitchFamily="50" charset="0"/>
              </a:defRPr>
            </a:lvl3pPr>
            <a:lvl4pPr marL="1404000" indent="0">
              <a:buNone/>
              <a:defRPr sz="2400" cap="all" baseline="0">
                <a:latin typeface="SP Replica Bold" pitchFamily="50" charset="0"/>
              </a:defRPr>
            </a:lvl4pPr>
            <a:lvl5pPr marL="1872000" indent="0">
              <a:buNone/>
              <a:defRPr sz="2400" cap="all" baseline="0">
                <a:latin typeface="SP Replica Bold" pitchFamily="50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04813"/>
            <a:ext cx="8642350" cy="359891"/>
          </a:xfrm>
        </p:spPr>
        <p:txBody>
          <a:bodyPr/>
          <a:lstStyle>
            <a:lvl1pPr marL="0" indent="0">
              <a:buNone/>
              <a:defRPr baseline="0">
                <a:solidFill>
                  <a:srgbClr val="E53136"/>
                </a:solidFill>
                <a:latin typeface="NimbusSanNovLig" pitchFamily="18" charset="0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0071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A86C-75E9-4305-92D6-F9BC2C924B09}" type="datetime1">
              <a:rPr lang="de-CH" smtClean="0"/>
              <a:pPr/>
              <a:t>05.08.2016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Initiative populaire pour une caisse publique d’assurance-maladie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B44D-2D5A-486F-9341-417115BE5E44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04813"/>
            <a:ext cx="8642350" cy="359891"/>
          </a:xfrm>
        </p:spPr>
        <p:txBody>
          <a:bodyPr/>
          <a:lstStyle>
            <a:lvl1pPr marL="0" indent="0">
              <a:buNone/>
              <a:defRPr baseline="0">
                <a:solidFill>
                  <a:srgbClr val="E53136"/>
                </a:solidFill>
                <a:latin typeface="NimbusSanNovLig" pitchFamily="18" charset="0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979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1412875"/>
            <a:ext cx="7632700" cy="44640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323-31E3-404D-ADB0-002707C85707}" type="datetime1">
              <a:rPr lang="de-CH" smtClean="0"/>
              <a:pPr/>
              <a:t>05.08.2016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Initiative populaire pour une caisse publique d’assurance-maladie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B44D-2D5A-486F-9341-417115BE5E44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04813"/>
            <a:ext cx="8642350" cy="359891"/>
          </a:xfrm>
        </p:spPr>
        <p:txBody>
          <a:bodyPr/>
          <a:lstStyle>
            <a:lvl1pPr marL="0" indent="0">
              <a:buNone/>
              <a:defRPr baseline="0">
                <a:solidFill>
                  <a:srgbClr val="E53136"/>
                </a:solidFill>
                <a:latin typeface="NimbusSanNovLig" pitchFamily="18" charset="0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55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7282-6464-4F1A-A52D-D40799A7D721}" type="datetime1">
              <a:rPr lang="de-CH" smtClean="0"/>
              <a:pPr/>
              <a:t>05.08.2016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Initiative populaire pour une caisse publique d’assurance-maladie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B44D-2D5A-486F-9341-417115BE5E44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04813"/>
            <a:ext cx="8642350" cy="359891"/>
          </a:xfrm>
        </p:spPr>
        <p:txBody>
          <a:bodyPr/>
          <a:lstStyle>
            <a:lvl1pPr marL="0" indent="0">
              <a:buNone/>
              <a:defRPr baseline="0">
                <a:solidFill>
                  <a:srgbClr val="E53136"/>
                </a:solidFill>
                <a:latin typeface="NimbusSanNovLig" pitchFamily="18" charset="0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971550" y="1412875"/>
            <a:ext cx="7200900" cy="4176365"/>
          </a:xfrm>
        </p:spPr>
        <p:txBody>
          <a:bodyPr/>
          <a:lstStyle/>
          <a:p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5733257"/>
            <a:ext cx="7200900" cy="288132"/>
          </a:xfrm>
        </p:spPr>
        <p:txBody>
          <a:bodyPr/>
          <a:lstStyle>
            <a:lvl1pPr marL="0" indent="0">
              <a:spcAft>
                <a:spcPts val="0"/>
              </a:spcAft>
              <a:buFont typeface="NimbusSanNov" pitchFamily="18" charset="0"/>
              <a:buNone/>
              <a:defRPr sz="1200">
                <a:latin typeface="NimbusSanNov" pitchFamily="18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</p:spTree>
    <p:extLst>
      <p:ext uri="{BB962C8B-B14F-4D97-AF65-F5344CB8AC3E}">
        <p14:creationId xmlns:p14="http://schemas.microsoft.com/office/powerpoint/2010/main" val="177447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1C3F-086F-46AF-83FC-6D5BA4BAE3C6}" type="datetime1">
              <a:rPr lang="de-CH" smtClean="0"/>
              <a:pPr/>
              <a:t>05.08.2016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Initiative populaire pour une caisse publique d’assurance-maladie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B44D-2D5A-486F-9341-417115BE5E44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04813"/>
            <a:ext cx="8642350" cy="359891"/>
          </a:xfrm>
        </p:spPr>
        <p:txBody>
          <a:bodyPr/>
          <a:lstStyle>
            <a:lvl1pPr marL="0" indent="0">
              <a:buNone/>
              <a:defRPr baseline="0">
                <a:solidFill>
                  <a:srgbClr val="E53136"/>
                </a:solidFill>
                <a:latin typeface="NimbusSanNovLig" pitchFamily="18" charset="0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5733257"/>
            <a:ext cx="7200900" cy="288132"/>
          </a:xfrm>
        </p:spPr>
        <p:txBody>
          <a:bodyPr/>
          <a:lstStyle>
            <a:lvl1pPr marL="0" indent="0">
              <a:spcAft>
                <a:spcPts val="0"/>
              </a:spcAft>
              <a:buFont typeface="NimbusSanNov" pitchFamily="18" charset="0"/>
              <a:buNone/>
              <a:defRPr sz="1200">
                <a:latin typeface="NimbusSanNov" pitchFamily="18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</p:spTree>
    <p:extLst>
      <p:ext uri="{BB962C8B-B14F-4D97-AF65-F5344CB8AC3E}">
        <p14:creationId xmlns:p14="http://schemas.microsoft.com/office/powerpoint/2010/main" val="3481009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565E-5A41-46D8-9A6E-AAC1346344ED}" type="datetime1">
              <a:rPr lang="de-CH" smtClean="0"/>
              <a:pPr/>
              <a:t>05.08.2016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Initiative populaire pour une caisse publique d’assurance-maladie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B44D-2D5A-486F-9341-417115BE5E44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04813"/>
            <a:ext cx="8642350" cy="359891"/>
          </a:xfrm>
        </p:spPr>
        <p:txBody>
          <a:bodyPr/>
          <a:lstStyle>
            <a:lvl1pPr marL="0" indent="0">
              <a:buNone/>
              <a:defRPr baseline="0">
                <a:solidFill>
                  <a:srgbClr val="E53136"/>
                </a:solidFill>
                <a:latin typeface="NimbusSanNovLig" pitchFamily="18" charset="0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294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093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511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117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470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364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550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755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094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DC2D-5995-4250-A832-522A57838ACA}" type="datetimeFigureOut">
              <a:rPr lang="fr-CH" smtClean="0"/>
              <a:t>05.08.2016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2BEE-F469-4374-8F27-CB47014348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355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50825" y="1052513"/>
            <a:ext cx="8642350" cy="5113337"/>
          </a:xfrm>
          <a:prstGeom prst="rect">
            <a:avLst/>
          </a:prstGeom>
          <a:noFill/>
          <a:ln w="6350">
            <a:solidFill>
              <a:srgbClr val="E53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5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650" y="1412874"/>
            <a:ext cx="7632700" cy="503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650" y="1989137"/>
            <a:ext cx="7632700" cy="3887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660232" y="6453188"/>
            <a:ext cx="17281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aseline="0">
                <a:solidFill>
                  <a:srgbClr val="E53136"/>
                </a:solidFill>
                <a:latin typeface="NimbusSanNovLig" pitchFamily="18" charset="0"/>
              </a:defRPr>
            </a:lvl1pPr>
          </a:lstStyle>
          <a:p>
            <a:fld id="{92C3C2D0-1AE5-4C88-9AD6-3241B0CCAA0D}" type="datetime1">
              <a:rPr lang="de-CH" smtClean="0"/>
              <a:pPr/>
              <a:t>05.08.2016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1520" y="6453188"/>
            <a:ext cx="5616623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rgbClr val="E53136"/>
                </a:solidFill>
                <a:latin typeface="NimbusSanNovLig" pitchFamily="18" charset="0"/>
              </a:defRPr>
            </a:lvl1pPr>
          </a:lstStyle>
          <a:p>
            <a:r>
              <a:rPr lang="fr-FR"/>
              <a:t>Initiative populaire pour une caisse publique d’assurance-maladie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2439" y="6453188"/>
            <a:ext cx="360735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aseline="0">
                <a:solidFill>
                  <a:srgbClr val="E53136"/>
                </a:solidFill>
                <a:latin typeface="NimbusSanNovLig" pitchFamily="18" charset="0"/>
              </a:defRPr>
            </a:lvl1pPr>
          </a:lstStyle>
          <a:p>
            <a:fld id="{0A46B44D-2D5A-486F-9341-417115BE5E44}" type="slidenum">
              <a:rPr lang="de-CH" smtClean="0"/>
              <a:pPr/>
              <a:t>‹N°›</a:t>
            </a:fld>
            <a:endParaRPr lang="de-CH" dirty="0"/>
          </a:p>
        </p:txBody>
      </p:sp>
      <p:pic>
        <p:nvPicPr>
          <p:cNvPr id="9" name="Bild 8" descr="SP_d_Bildmarke_cmyk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96" y="187395"/>
            <a:ext cx="681484" cy="72132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19" y="180000"/>
            <a:ext cx="676656" cy="7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SP Replica Bold" pitchFamily="50" charset="0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NimbusSanNovSemBol" pitchFamily="18" charset="0"/>
        <a:buChar char="•"/>
        <a:defRPr sz="1800" kern="1200" baseline="0">
          <a:solidFill>
            <a:schemeClr val="tx1"/>
          </a:solidFill>
          <a:latin typeface="NimbusSanNovSemBol" pitchFamily="18" charset="0"/>
          <a:ea typeface="+mn-ea"/>
          <a:cs typeface="+mn-cs"/>
        </a:defRPr>
      </a:lvl1pPr>
      <a:lvl2pPr marL="360000" indent="-360000" algn="l" defTabSz="914400" rtl="0" eaLnBrk="1" latinLnBrk="0" hangingPunct="1">
        <a:spcBef>
          <a:spcPts val="0"/>
        </a:spcBef>
        <a:spcAft>
          <a:spcPts val="1000"/>
        </a:spcAft>
        <a:buFont typeface="NimbusSanNov" pitchFamily="18" charset="0"/>
        <a:buChar char="•"/>
        <a:defRPr sz="1500" kern="1200" baseline="0">
          <a:solidFill>
            <a:schemeClr val="tx1"/>
          </a:solidFill>
          <a:latin typeface="NimbusSanNov" pitchFamily="18" charset="0"/>
          <a:ea typeface="+mn-ea"/>
          <a:cs typeface="+mn-cs"/>
        </a:defRPr>
      </a:lvl2pPr>
      <a:lvl3pPr marL="720000" indent="-360000" algn="l" defTabSz="914400" rtl="0" eaLnBrk="1" latinLnBrk="0" hangingPunct="1">
        <a:spcBef>
          <a:spcPts val="0"/>
        </a:spcBef>
        <a:spcAft>
          <a:spcPts val="1000"/>
        </a:spcAft>
        <a:buFont typeface="NimbusSanNov" pitchFamily="18" charset="0"/>
        <a:buChar char="•"/>
        <a:defRPr sz="1500" kern="1200" baseline="0">
          <a:solidFill>
            <a:schemeClr val="tx1"/>
          </a:solidFill>
          <a:latin typeface="NimbusSanNov" pitchFamily="18" charset="0"/>
          <a:ea typeface="+mn-ea"/>
          <a:cs typeface="+mn-cs"/>
        </a:defRPr>
      </a:lvl3pPr>
      <a:lvl4pPr marL="1080000" indent="-360000" algn="l" defTabSz="914400" rtl="0" eaLnBrk="1" latinLnBrk="0" hangingPunct="1">
        <a:spcBef>
          <a:spcPts val="0"/>
        </a:spcBef>
        <a:spcAft>
          <a:spcPts val="1000"/>
        </a:spcAft>
        <a:buFont typeface="NimbusSanNov" pitchFamily="18" charset="0"/>
        <a:buChar char="•"/>
        <a:defRPr sz="1500" kern="1200" baseline="0">
          <a:solidFill>
            <a:schemeClr val="tx1"/>
          </a:solidFill>
          <a:latin typeface="NimbusSanNov" pitchFamily="18" charset="0"/>
          <a:ea typeface="+mn-ea"/>
          <a:cs typeface="+mn-cs"/>
        </a:defRPr>
      </a:lvl4pPr>
      <a:lvl5pPr marL="1440000" indent="-360000" algn="l" defTabSz="914400" rtl="0" eaLnBrk="1" latinLnBrk="0" hangingPunct="1">
        <a:spcBef>
          <a:spcPts val="0"/>
        </a:spcBef>
        <a:spcAft>
          <a:spcPts val="1000"/>
        </a:spcAft>
        <a:buFont typeface="NimbusSanNov" pitchFamily="18" charset="0"/>
        <a:buChar char="•"/>
        <a:defRPr sz="1500" kern="1200" baseline="0">
          <a:solidFill>
            <a:schemeClr val="tx1"/>
          </a:solidFill>
          <a:latin typeface="NimbusSanNov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0427" y="1332933"/>
            <a:ext cx="7632700" cy="2187575"/>
          </a:xfrm>
        </p:spPr>
        <p:txBody>
          <a:bodyPr/>
          <a:lstStyle/>
          <a:p>
            <a:r>
              <a:rPr lang="de-CH" dirty="0">
                <a:latin typeface="Replica-Bold"/>
                <a:cs typeface="Replica-Bold"/>
              </a:rPr>
              <a:t>REFORME DE L‘IMPOSITION DES ENTREPRISES – RIE III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650" y="4110280"/>
            <a:ext cx="7632700" cy="936352"/>
          </a:xfrm>
        </p:spPr>
        <p:txBody>
          <a:bodyPr/>
          <a:lstStyle/>
          <a:p>
            <a:r>
              <a:rPr lang="fr-FR" sz="2100" cap="none" dirty="0">
                <a:latin typeface="+mn-lt"/>
                <a:cs typeface="NimbusSanNovSemBol"/>
              </a:rPr>
              <a:t>Université d'été PSS 2016 - </a:t>
            </a:r>
            <a:r>
              <a:rPr lang="fr-FR" sz="2100" cap="none" dirty="0" err="1">
                <a:latin typeface="+mn-lt"/>
                <a:cs typeface="NimbusSanNovSemBol"/>
              </a:rPr>
              <a:t>Chandolin</a:t>
            </a:r>
            <a:endParaRPr lang="fr-FR" sz="2100" cap="none" dirty="0">
              <a:latin typeface="+mn-lt"/>
              <a:cs typeface="NimbusSanNovSemBol"/>
            </a:endParaRPr>
          </a:p>
        </p:txBody>
      </p:sp>
    </p:spTree>
    <p:extLst>
      <p:ext uri="{BB962C8B-B14F-4D97-AF65-F5344CB8AC3E}">
        <p14:creationId xmlns:p14="http://schemas.microsoft.com/office/powerpoint/2010/main" val="63917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b="1" dirty="0"/>
              <a:t>Pourquoi RIE III ?</a:t>
            </a:r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12776"/>
            <a:ext cx="7488832" cy="51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b="1" dirty="0"/>
              <a:t>Pourquoi RIE III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Pression de l’OCDE et de l’UE relative à la pratique fiscale menée par la Suisse consistant à fixer des taux cantonaux d’imposition des bénéfices réduits pour les entreprises dont les activités commerciales se déploient principalement à l’étranger</a:t>
            </a:r>
          </a:p>
          <a:p>
            <a:pPr algn="just"/>
            <a:r>
              <a:rPr lang="fr-FR" dirty="0"/>
              <a:t>Il s’agit du cœur de la réforme, à laquelle s’ajoute l’instauration d’outils d’attractivité fiscale pour pallier à ce nivellement</a:t>
            </a:r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b="1" dirty="0"/>
              <a:t>Qu’est-ce que RIE III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Mesure fédérale donnant aux cantons l’obligation ou les compétences de mener les réformes suivantes:</a:t>
            </a:r>
          </a:p>
          <a:p>
            <a:pPr lvl="1" algn="just"/>
            <a:r>
              <a:rPr lang="fr-FR" dirty="0"/>
              <a:t>Uniformisation des taux d’imposition sur le bénéfice (obligation)</a:t>
            </a:r>
          </a:p>
          <a:p>
            <a:pPr lvl="1" algn="just"/>
            <a:r>
              <a:rPr lang="fr-FR" dirty="0"/>
              <a:t>Création obligatoire d’une « patent box » (imposition réduite des bénéfices tirés des brevets et droits similaires), avec liberté de fixation du taux de réduction</a:t>
            </a:r>
          </a:p>
          <a:p>
            <a:pPr lvl="1" algn="just"/>
            <a:r>
              <a:rPr lang="fr-FR" dirty="0"/>
              <a:t>Possibilité de réduire l’imposition des frais de R&amp;D</a:t>
            </a:r>
          </a:p>
          <a:p>
            <a:pPr lvl="1" algn="just"/>
            <a:r>
              <a:rPr lang="fr-FR" dirty="0"/>
              <a:t>Instauration d’une déduction des intérêts notionnels (NID)</a:t>
            </a:r>
            <a:r>
              <a:rPr lang="fr-CH" dirty="0"/>
              <a:t>  (Obligatoire pour la </a:t>
            </a:r>
            <a:r>
              <a:rPr lang="fr-CH" dirty="0" err="1"/>
              <a:t>Conf</a:t>
            </a:r>
            <a:r>
              <a:rPr lang="fr-CH" dirty="0"/>
              <a:t>., facultative pour les cantons)</a:t>
            </a:r>
            <a:endParaRPr lang="fr-FR" dirty="0"/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3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b="1" dirty="0"/>
              <a:t>Les stratégies des cantons (i)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Pour beaucoup, instaurer un taux effectif unique d’imposition sur le bénéfice des entreprises plus bas que le taux actuel</a:t>
            </a:r>
          </a:p>
          <a:p>
            <a:pPr algn="just"/>
            <a:r>
              <a:rPr lang="fr-FR" dirty="0"/>
              <a:t>Utiliser ou non les outils facultatifs et libertés de fixation des taux en fonction des particularités de l’économie locale</a:t>
            </a:r>
          </a:p>
          <a:p>
            <a:pPr algn="just"/>
            <a:r>
              <a:rPr lang="fr-FR" dirty="0"/>
              <a:t>Ainsi, Bâle mise à fond sur la patent box, alors que Vaud compte utiliser la NID, et les cantons romands tablent essentiellement sur la baisse du taux</a:t>
            </a:r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1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b="1" dirty="0"/>
              <a:t>Les stratégies des cantons (ii)</a:t>
            </a:r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H" b="1" dirty="0"/>
              <a:t>    Canton</a:t>
            </a:r>
            <a:r>
              <a:rPr lang="fr-CH" dirty="0"/>
              <a:t>	</a:t>
            </a:r>
            <a:r>
              <a:rPr lang="fr-CH" b="1" dirty="0"/>
              <a:t>Taux fiscal 2015</a:t>
            </a:r>
            <a:r>
              <a:rPr lang="fr-CH" dirty="0"/>
              <a:t>	     </a:t>
            </a:r>
            <a:r>
              <a:rPr lang="fr-CH" b="1" dirty="0"/>
              <a:t>Taux fiscal cible</a:t>
            </a:r>
            <a:r>
              <a:rPr lang="fr-CH" dirty="0"/>
              <a:t>	</a:t>
            </a:r>
          </a:p>
          <a:p>
            <a:r>
              <a:rPr lang="fr-CH" b="1" dirty="0"/>
              <a:t>Genève</a:t>
            </a:r>
            <a:r>
              <a:rPr lang="fr-CH" dirty="0"/>
              <a:t>		24,2%		    ~13,5 % annoncé	</a:t>
            </a:r>
          </a:p>
          <a:p>
            <a:r>
              <a:rPr lang="fr-CH" b="1" dirty="0"/>
              <a:t>Vaud</a:t>
            </a:r>
            <a:r>
              <a:rPr lang="fr-CH" dirty="0"/>
              <a:t>		22,8 %	      13,79 % 	</a:t>
            </a:r>
          </a:p>
          <a:p>
            <a:r>
              <a:rPr lang="fr-CH" b="1" dirty="0"/>
              <a:t>Fribourg</a:t>
            </a:r>
            <a:r>
              <a:rPr lang="fr-CH" dirty="0"/>
              <a:t>		19,9 %	      13,72% (impôt cantonal sur le bénéfice des personnes morales: 4%)</a:t>
            </a:r>
          </a:p>
          <a:p>
            <a:r>
              <a:rPr lang="fr-CH" b="1" dirty="0"/>
              <a:t>Zoug</a:t>
            </a:r>
            <a:r>
              <a:rPr lang="fr-CH" dirty="0"/>
              <a:t>		14,6 %	      12 %	</a:t>
            </a:r>
          </a:p>
          <a:p>
            <a:r>
              <a:rPr lang="fr-CH" b="1" dirty="0"/>
              <a:t>Zurich</a:t>
            </a:r>
            <a:r>
              <a:rPr lang="fr-CH" dirty="0"/>
              <a:t>		21,1 %	      En fonction des 						      cantons voisins	</a:t>
            </a:r>
          </a:p>
          <a:p>
            <a:r>
              <a:rPr lang="fr-CH" b="1" dirty="0"/>
              <a:t>Lucerne</a:t>
            </a:r>
            <a:r>
              <a:rPr lang="fr-CH" dirty="0"/>
              <a:t>		12,3 %	      Pas de modification 					      requise	</a:t>
            </a:r>
          </a:p>
          <a:p>
            <a:r>
              <a:rPr lang="fr-CH" b="1" dirty="0"/>
              <a:t>Berne</a:t>
            </a:r>
            <a:r>
              <a:rPr lang="fr-CH" dirty="0"/>
              <a:t>		21,42 %	      16,37 % / 17,69 %</a:t>
            </a:r>
          </a:p>
          <a:p>
            <a:r>
              <a:rPr lang="fr-CH" b="1" dirty="0"/>
              <a:t>Neuchâtel</a:t>
            </a:r>
            <a:r>
              <a:rPr lang="fr-CH" dirty="0"/>
              <a:t>		17,0 %	      15,6%	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6338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mbusSanNov" panose="02020500000000000000" pitchFamily="18" charset="0"/>
              </a:rPr>
              <a:t>MODULE DE FORMATION « RIE III »</a:t>
            </a:r>
            <a:endParaRPr kumimoji="0" lang="de-CH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mbusSanNov" panose="02020500000000000000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6B44D-2D5A-486F-9341-417115BE5E44}" type="slidenum"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>
                <a:latin typeface="NimbusSanNov" panose="02020500000000000000" pitchFamily="18" charset="0"/>
              </a:rPr>
              <a:t>RIE III </a:t>
            </a:r>
          </a:p>
        </p:txBody>
      </p:sp>
      <p:sp>
        <p:nvSpPr>
          <p:cNvPr id="17" name="Inhaltsplatzhalter 1"/>
          <p:cNvSpPr txBox="1">
            <a:spLocks/>
          </p:cNvSpPr>
          <p:nvPr/>
        </p:nvSpPr>
        <p:spPr>
          <a:xfrm>
            <a:off x="755649" y="1412875"/>
            <a:ext cx="7776789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NimbusSanNovSemBol" pitchFamily="18" charset="0"/>
              <a:buChar char="•"/>
              <a:defRPr sz="1800" kern="1200" baseline="0">
                <a:solidFill>
                  <a:schemeClr val="tx1"/>
                </a:solidFill>
                <a:latin typeface="NimbusSanNovSemBol" pitchFamily="18" charset="0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NimbusSanNovSemBol" pitchFamily="18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mbusSanNov" panose="02020500000000000000" pitchFamily="18" charset="0"/>
              <a:ea typeface="+mn-ea"/>
              <a:cs typeface="NimbusSanNovReg"/>
            </a:endParaRPr>
          </a:p>
        </p:txBody>
      </p:sp>
      <p:sp>
        <p:nvSpPr>
          <p:cNvPr id="18" name="Inhaltsplatzhalter 1"/>
          <p:cNvSpPr txBox="1">
            <a:spLocks/>
          </p:cNvSpPr>
          <p:nvPr/>
        </p:nvSpPr>
        <p:spPr>
          <a:xfrm>
            <a:off x="755650" y="1412875"/>
            <a:ext cx="7632700" cy="4589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NimbusSanNovSemBol" pitchFamily="18" charset="0"/>
              <a:buChar char="•"/>
              <a:defRPr sz="1800" kern="1200" baseline="0">
                <a:solidFill>
                  <a:schemeClr val="tx1"/>
                </a:solidFill>
                <a:latin typeface="NimbusSanNovSemBol" pitchFamily="18" charset="0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NimbusSanNovSemBol" pitchFamily="18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mbusSanNovSemBol"/>
              <a:ea typeface="+mn-ea"/>
              <a:cs typeface="NimbusSanNovSemB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NimbusSanNovSemBol" pitchFamily="18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eplica-Bold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NimbusSanNovSemBol" pitchFamily="18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eplica-Bold" pitchFamily="50" charset="0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3778" y="1202267"/>
            <a:ext cx="85823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 kern="0" noProof="0" dirty="0">
                <a:solidFill>
                  <a:sysClr val="windowText" lastClr="000000"/>
                </a:solidFill>
              </a:rPr>
              <a:t>Exemples, dans trois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cantons, des</a:t>
            </a:r>
            <a:r>
              <a:rPr kumimoji="0" lang="fr-CH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conséquences des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baisses des taux d’impositions sur le bénéfice des entreprises: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CH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Fribourg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 13.72%, soit 60 – 80 millions CHF de pertes.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CH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Vaud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 13.8%, soit 392 millions CHF de pertes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CH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Genève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 13.5% ????, soit plus de 500 millions CHF de pertes.</a:t>
            </a:r>
            <a:endParaRPr kumimoji="0" lang="fr-CH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633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fr-CH" b="1" dirty="0"/>
              <a:t>Une chute de l’impôt pour les sociétés ordinaires, exemple GE</a:t>
            </a:r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Résultats RIE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3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CH" b="1" dirty="0"/>
              <a:t>Exemple GE, suite:</a:t>
            </a:r>
            <a:br>
              <a:rPr lang="fr-CH" b="1" dirty="0"/>
            </a:br>
            <a:r>
              <a:rPr lang="fr-CH" b="1" dirty="0"/>
              <a:t>Résultat global négatif </a:t>
            </a:r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385199"/>
              </p:ext>
            </p:extLst>
          </p:nvPr>
        </p:nvGraphicFramePr>
        <p:xfrm>
          <a:off x="611560" y="1844824"/>
          <a:ext cx="8064896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321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b="1" dirty="0"/>
              <a:t>Une forte baisse des recettes </a:t>
            </a:r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843839"/>
              </p:ext>
            </p:extLst>
          </p:nvPr>
        </p:nvGraphicFramePr>
        <p:xfrm>
          <a:off x="611560" y="1628800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>
            <a:off x="4427984" y="2924944"/>
            <a:ext cx="1224136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0072" y="335699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- 76%</a:t>
            </a:r>
          </a:p>
        </p:txBody>
      </p:sp>
    </p:spTree>
    <p:extLst>
      <p:ext uri="{BB962C8B-B14F-4D97-AF65-F5344CB8AC3E}">
        <p14:creationId xmlns:p14="http://schemas.microsoft.com/office/powerpoint/2010/main" val="232455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b="1" dirty="0"/>
              <a:t>Les communes impactées !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Ville de Genève, 200’000 hab. </a:t>
            </a:r>
            <a:r>
              <a:rPr lang="fr-FR" dirty="0">
                <a:sym typeface="Wingdings"/>
              </a:rPr>
              <a:t> - 67 millions </a:t>
            </a:r>
            <a:endParaRPr lang="fr-FR" dirty="0"/>
          </a:p>
          <a:p>
            <a:pPr algn="just"/>
            <a:r>
              <a:rPr lang="fr-FR" dirty="0"/>
              <a:t>Plan-les-Ouates, 10’000 hab. </a:t>
            </a:r>
            <a:r>
              <a:rPr lang="fr-FR" dirty="0">
                <a:sym typeface="Wingdings"/>
              </a:rPr>
              <a:t> - 9 millions</a:t>
            </a:r>
            <a:endParaRPr lang="fr-FR" dirty="0"/>
          </a:p>
          <a:p>
            <a:pPr algn="just"/>
            <a:r>
              <a:rPr lang="fr-FR" dirty="0"/>
              <a:t>Meyrin, 22’000 hab. </a:t>
            </a:r>
            <a:r>
              <a:rPr lang="fr-FR" dirty="0">
                <a:sym typeface="Wingdings"/>
              </a:rPr>
              <a:t> - 6 millions CHF</a:t>
            </a:r>
          </a:p>
          <a:p>
            <a:pPr algn="just"/>
            <a:r>
              <a:rPr lang="fr-FR" dirty="0">
                <a:sym typeface="Wingdings"/>
              </a:rPr>
              <a:t>Vernier, 35’000 hab.  -5 millions CHF</a:t>
            </a:r>
          </a:p>
          <a:p>
            <a:pPr algn="just"/>
            <a:r>
              <a:rPr lang="fr-FR" dirty="0"/>
              <a:t>Lancy, 30’000 hab. </a:t>
            </a:r>
            <a:r>
              <a:rPr lang="fr-FR" dirty="0">
                <a:sym typeface="Wingdings"/>
              </a:rPr>
              <a:t> - 3 millions CHF</a:t>
            </a:r>
            <a:endParaRPr lang="fr-FR" dirty="0"/>
          </a:p>
          <a:p>
            <a:pPr algn="just"/>
            <a:r>
              <a:rPr lang="fr-FR" dirty="0">
                <a:sym typeface="Wingdings"/>
              </a:rPr>
              <a:t>Carouge 21’000 hab.  - 2.5 millions CHF</a:t>
            </a:r>
          </a:p>
          <a:p>
            <a:pPr algn="just"/>
            <a:r>
              <a:rPr lang="fr-FR" dirty="0" err="1">
                <a:sym typeface="Wingdings"/>
              </a:rPr>
              <a:t>Thônex</a:t>
            </a:r>
            <a:r>
              <a:rPr lang="fr-FR" dirty="0">
                <a:sym typeface="Wingdings"/>
              </a:rPr>
              <a:t>, 14’000 hab.  - 1 million CHF</a:t>
            </a:r>
            <a:endParaRPr lang="fr-FR" dirty="0"/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Pertes liées à la baisse d’impôt sur le bénéfice des sociétés ordinaires</a:t>
            </a:r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8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732" y="0"/>
            <a:ext cx="7632700" cy="6858000"/>
          </a:xfrm>
        </p:spPr>
        <p:txBody>
          <a:bodyPr anchor="ctr"/>
          <a:lstStyle/>
          <a:p>
            <a:r>
              <a:rPr lang="fr-FR" dirty="0">
                <a:latin typeface="Replica-Bold"/>
                <a:cs typeface="Replica-Bold"/>
              </a:rPr>
              <a:t>SITUATION DE LA SUISSE DANS LE JEU DE Concurrence fiscale internationale</a:t>
            </a:r>
            <a:endParaRPr lang="de-DE" dirty="0">
              <a:latin typeface="Replica-Bold"/>
              <a:cs typeface="Replica-Bold"/>
            </a:endParaRPr>
          </a:p>
        </p:txBody>
      </p:sp>
    </p:spTree>
    <p:extLst>
      <p:ext uri="{BB962C8B-B14F-4D97-AF65-F5344CB8AC3E}">
        <p14:creationId xmlns:p14="http://schemas.microsoft.com/office/powerpoint/2010/main" val="209619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mbusSanNov" panose="02020500000000000000" pitchFamily="18" charset="0"/>
              </a:rPr>
              <a:t>MODULE DE FORMATION « RIE III »</a:t>
            </a:r>
            <a:endParaRPr kumimoji="0" lang="de-CH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mbusSanNov" panose="02020500000000000000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6B44D-2D5A-486F-9341-417115BE5E44}" type="slidenum"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>
                <a:latin typeface="NimbusSanNov" panose="02020500000000000000" pitchFamily="18" charset="0"/>
              </a:rPr>
              <a:t>RIE III </a:t>
            </a:r>
          </a:p>
        </p:txBody>
      </p:sp>
      <p:sp>
        <p:nvSpPr>
          <p:cNvPr id="17" name="Inhaltsplatzhalter 1"/>
          <p:cNvSpPr txBox="1">
            <a:spLocks/>
          </p:cNvSpPr>
          <p:nvPr/>
        </p:nvSpPr>
        <p:spPr>
          <a:xfrm>
            <a:off x="755649" y="1412875"/>
            <a:ext cx="7776789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NimbusSanNovSemBol" pitchFamily="18" charset="0"/>
              <a:buChar char="•"/>
              <a:defRPr sz="1800" kern="1200" baseline="0">
                <a:solidFill>
                  <a:schemeClr val="tx1"/>
                </a:solidFill>
                <a:latin typeface="NimbusSanNovSemBol" pitchFamily="18" charset="0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NimbusSanNovSemBol" pitchFamily="18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mbusSanNov" panose="02020500000000000000" pitchFamily="18" charset="0"/>
              <a:ea typeface="+mn-ea"/>
              <a:cs typeface="NimbusSanNovReg"/>
            </a:endParaRPr>
          </a:p>
        </p:txBody>
      </p:sp>
      <p:sp>
        <p:nvSpPr>
          <p:cNvPr id="18" name="Inhaltsplatzhalter 1"/>
          <p:cNvSpPr txBox="1">
            <a:spLocks/>
          </p:cNvSpPr>
          <p:nvPr/>
        </p:nvSpPr>
        <p:spPr>
          <a:xfrm>
            <a:off x="755650" y="1412875"/>
            <a:ext cx="7632700" cy="4589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NimbusSanNovSemBol" pitchFamily="18" charset="0"/>
              <a:buChar char="•"/>
              <a:defRPr sz="1800" kern="1200" baseline="0">
                <a:solidFill>
                  <a:schemeClr val="tx1"/>
                </a:solidFill>
                <a:latin typeface="NimbusSanNovSemBol" pitchFamily="18" charset="0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NimbusSanNov" pitchFamily="18" charset="0"/>
              <a:buChar char="•"/>
              <a:defRPr sz="1500" kern="1200" baseline="0">
                <a:solidFill>
                  <a:schemeClr val="tx1"/>
                </a:solidFill>
                <a:latin typeface="NimbusSanNov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NimbusSanNovSemBol" pitchFamily="18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mbusSanNovSemBol"/>
              <a:ea typeface="+mn-ea"/>
              <a:cs typeface="NimbusSanNovSemB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NimbusSanNovSemBol" pitchFamily="18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eplica-Bold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NimbusSanNovSemBol" pitchFamily="18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eplica-Bold" pitchFamily="50" charset="0"/>
              <a:ea typeface="+mn-ea"/>
              <a:cs typeface="+mn-cs"/>
            </a:endParaRPr>
          </a:p>
        </p:txBody>
      </p:sp>
      <p:pic>
        <p:nvPicPr>
          <p:cNvPr id="2" name="Image 1" descr="Mesures fiscales robin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2" y="1117600"/>
            <a:ext cx="6570134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fr-CH" b="1" dirty="0"/>
              <a:t>Les incertitudes à venir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Les impacts non mesurés </a:t>
            </a:r>
            <a:r>
              <a:rPr lang="fr-FR" dirty="0" err="1"/>
              <a:t>préciséement</a:t>
            </a:r>
            <a:r>
              <a:rPr lang="fr-FR" dirty="0"/>
              <a:t> des mesures complémentaires du paquet RIE III:</a:t>
            </a:r>
          </a:p>
          <a:p>
            <a:pPr lvl="1" algn="just"/>
            <a:r>
              <a:rPr lang="fr-FR" dirty="0"/>
              <a:t>Création d’une « patent box » (imposition réduite des bénéfices tirés des brevets) </a:t>
            </a:r>
            <a:r>
              <a:rPr lang="fr-FR" dirty="0">
                <a:sym typeface="Wingdings"/>
              </a:rPr>
              <a:t> </a:t>
            </a:r>
            <a:r>
              <a:rPr lang="fr-FR" i="1" dirty="0">
                <a:sym typeface="Wingdings"/>
              </a:rPr>
              <a:t>Exemple PWC en Valais</a:t>
            </a:r>
            <a:endParaRPr lang="fr-FR" i="1" dirty="0"/>
          </a:p>
          <a:p>
            <a:pPr lvl="1" algn="just"/>
            <a:r>
              <a:rPr lang="fr-FR" dirty="0"/>
              <a:t>Instauration d’une déduction des intérêts notionnels (NID), à propos de laquelle le flou est total</a:t>
            </a:r>
          </a:p>
          <a:p>
            <a:pPr algn="just"/>
            <a:r>
              <a:rPr lang="fr-FR" dirty="0"/>
              <a:t>Il subsiste un certain flou sur les conséquences de RIE III, ce qui rappelle RIE II. Et l’on voit les fiscalistes (notamment ceux de PWC), déjà à l’</a:t>
            </a:r>
            <a:r>
              <a:rPr lang="fr-FR" dirty="0" err="1"/>
              <a:t>oeuvre</a:t>
            </a:r>
            <a:r>
              <a:rPr lang="fr-FR" dirty="0"/>
              <a:t>…</a:t>
            </a:r>
          </a:p>
          <a:p>
            <a:pPr algn="just"/>
            <a:r>
              <a:rPr lang="fr-FR" dirty="0"/>
              <a:t>Par ailleurs, il est déjà certain que la concurrence fiscale </a:t>
            </a:r>
            <a:r>
              <a:rPr lang="fr-FR" dirty="0" err="1"/>
              <a:t>intercantonale</a:t>
            </a:r>
            <a:r>
              <a:rPr lang="fr-FR" dirty="0"/>
              <a:t>, qui est un désastre, ne va que s’accroître.</a:t>
            </a:r>
          </a:p>
          <a:p>
            <a:pPr algn="just"/>
            <a:endParaRPr lang="fr-FR" dirty="0"/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02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b="1" dirty="0"/>
              <a:t>Quelles solutions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Fixer un taux minimal de 15-16% dans la loi fédérale</a:t>
            </a:r>
          </a:p>
          <a:p>
            <a:pPr algn="just"/>
            <a:r>
              <a:rPr lang="fr-FR" dirty="0"/>
              <a:t>Supprimer la NID</a:t>
            </a:r>
          </a:p>
          <a:p>
            <a:pPr algn="just"/>
            <a:r>
              <a:rPr lang="fr-FR" dirty="0"/>
              <a:t>La </a:t>
            </a:r>
            <a:r>
              <a:rPr lang="fr-FR" dirty="0" err="1"/>
              <a:t>comm</a:t>
            </a:r>
            <a:r>
              <a:rPr lang="fr-FR" dirty="0"/>
              <a:t>. liée au référendum devrait se focaliser essentiellement sur la fixation d’un taux minimal: c’est facile à comprendre, défendable vis-à-vis de l’international, et contribuerait peut-être à apaiser les tensions à ce sujet au sein du PSS</a:t>
            </a:r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6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731" y="0"/>
            <a:ext cx="7818727" cy="68580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r-FR" dirty="0">
                <a:latin typeface="Replica-Bold"/>
                <a:cs typeface="Replica-Bold"/>
              </a:rPr>
              <a:t>DEBAT SUR LE REFERENDUM</a:t>
            </a:r>
            <a:r>
              <a:rPr lang="fr-FR">
                <a:latin typeface="Replica-Bold"/>
                <a:cs typeface="Replica-Bold"/>
              </a:rPr>
              <a:t>, sa </a:t>
            </a:r>
            <a:r>
              <a:rPr lang="fr-FR" dirty="0">
                <a:latin typeface="Replica-Bold"/>
                <a:cs typeface="Replica-Bold"/>
              </a:rPr>
              <a:t>communication </a:t>
            </a:r>
            <a:r>
              <a:rPr lang="fr-FR">
                <a:latin typeface="Replica-Bold"/>
                <a:cs typeface="Replica-Bold"/>
              </a:rPr>
              <a:t>et sa signification!</a:t>
            </a:r>
            <a:endParaRPr lang="de-DE" sz="2100" cap="none" dirty="0">
              <a:latin typeface="NimbusSanNov" panose="02020500000000000000" pitchFamily="18" charset="0"/>
              <a:cs typeface="Replica-Bold"/>
            </a:endParaRPr>
          </a:p>
        </p:txBody>
      </p:sp>
    </p:spTree>
    <p:extLst>
      <p:ext uri="{BB962C8B-B14F-4D97-AF65-F5344CB8AC3E}">
        <p14:creationId xmlns:p14="http://schemas.microsoft.com/office/powerpoint/2010/main" val="373879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649" y="1299472"/>
            <a:ext cx="7941853" cy="4300050"/>
          </a:xfrm>
        </p:spPr>
        <p:txBody>
          <a:bodyPr/>
          <a:lstStyle/>
          <a:p>
            <a:pPr marL="0" indent="0">
              <a:spcAft>
                <a:spcPts val="2800"/>
              </a:spcAft>
              <a:buNone/>
            </a:pPr>
            <a:r>
              <a:rPr lang="de-DE" sz="2800" dirty="0">
                <a:latin typeface="Replica-Bold"/>
                <a:cs typeface="Replica-Bold"/>
              </a:rPr>
              <a:t>IMPOSITION DES ENTREPRISES</a:t>
            </a:r>
            <a:endParaRPr lang="de-DE" sz="2400" dirty="0">
              <a:latin typeface="NimbusSanNovSemBol"/>
              <a:cs typeface="NimbusSanNovSemBol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mbusSanNov" panose="02020500000000000000" pitchFamily="18" charset="0"/>
              </a:rPr>
              <a:t>MODULE DE FORMATION « RIE III »</a:t>
            </a:r>
            <a:endParaRPr kumimoji="0" lang="de-CH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mbusSanNov" panose="02020500000000000000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6B44D-2D5A-486F-9341-417115BE5E44}" type="slidenum"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>
                <a:latin typeface="NimbusSanNov" panose="02020500000000000000" pitchFamily="18" charset="0"/>
              </a:rPr>
              <a:t>LA SUISSE EN COMPARAISON INTERNATIONALE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6662511" y="3938796"/>
            <a:ext cx="418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mbusSanNov" panose="02020500000000000000" pitchFamily="18" charset="0"/>
                <a:cs typeface="NimbusSanNovReg"/>
              </a:rPr>
              <a:t>Source: BAK Taxation Index, 2013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26" y="1762813"/>
            <a:ext cx="6724380" cy="432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>
          <a:xfrm>
            <a:off x="1781666" y="3629320"/>
            <a:ext cx="3601039" cy="21384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22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732" y="0"/>
            <a:ext cx="7632700" cy="6858000"/>
          </a:xfrm>
        </p:spPr>
        <p:txBody>
          <a:bodyPr anchor="ctr"/>
          <a:lstStyle/>
          <a:p>
            <a:r>
              <a:rPr lang="fr-FR" dirty="0">
                <a:latin typeface="Replica-Bold"/>
                <a:cs typeface="Replica-Bold"/>
              </a:rPr>
              <a:t>STRUCTURE FEDERALE DE LA FISCALITE DES ENTREPRISES ET STATUTS SPECIAUX</a:t>
            </a:r>
            <a:endParaRPr lang="de-DE" dirty="0">
              <a:latin typeface="Replica-Bold"/>
              <a:cs typeface="Replica-Bold"/>
            </a:endParaRPr>
          </a:p>
        </p:txBody>
      </p:sp>
    </p:spTree>
    <p:extLst>
      <p:ext uri="{BB962C8B-B14F-4D97-AF65-F5344CB8AC3E}">
        <p14:creationId xmlns:p14="http://schemas.microsoft.com/office/powerpoint/2010/main" val="146150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fr-CH" b="1" dirty="0"/>
              <a:t>Statuts spéciaux – RIE I</a:t>
            </a:r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3" y="1700808"/>
            <a:ext cx="879633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CH" b="1" dirty="0"/>
              <a:t>Taux d’imposition différenciés, exemples GE et FR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Les entreprises sont imposées différemment sur leurs bénéfices en fonction de leur type :</a:t>
            </a:r>
          </a:p>
          <a:p>
            <a:pPr lvl="1" algn="just"/>
            <a:r>
              <a:rPr lang="fr-FR" dirty="0"/>
              <a:t>Le taux d’imposition effectif du bénéfice des entreprises oscille à Genève, selon les communes, entre 23,21% et 24,42%, il est de 19,63% à Fribourg</a:t>
            </a:r>
          </a:p>
          <a:p>
            <a:pPr lvl="1" algn="just"/>
            <a:r>
              <a:rPr lang="fr-FR" dirty="0"/>
              <a:t>Pour les entreprises bénéficiant de statuts fiscaux,(</a:t>
            </a:r>
            <a:r>
              <a:rPr lang="fr-FR" i="1" dirty="0"/>
              <a:t>holdings</a:t>
            </a:r>
            <a:r>
              <a:rPr lang="fr-FR" dirty="0"/>
              <a:t>, sociétés auxiliaires et </a:t>
            </a:r>
            <a:r>
              <a:rPr lang="fr-FR" i="1" dirty="0" err="1"/>
              <a:t>hedge</a:t>
            </a:r>
            <a:r>
              <a:rPr lang="fr-FR" i="1" dirty="0"/>
              <a:t> </a:t>
            </a:r>
            <a:r>
              <a:rPr lang="fr-FR" i="1" dirty="0" err="1"/>
              <a:t>funds</a:t>
            </a:r>
            <a:r>
              <a:rPr lang="fr-FR" dirty="0"/>
              <a:t>) il se situe en moyenne selon leur nature entre 7,8 et 11,6% à Genève, et à 10% à Fribourg</a:t>
            </a:r>
            <a:endParaRPr lang="fr-CH" dirty="0"/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1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16824" cy="850106"/>
          </a:xfrm>
        </p:spPr>
        <p:txBody>
          <a:bodyPr>
            <a:normAutofit/>
          </a:bodyPr>
          <a:lstStyle/>
          <a:p>
            <a:pPr algn="l"/>
            <a:r>
              <a:rPr lang="fr-CH" sz="3600" b="1" dirty="0"/>
              <a:t>Taux d’imposition exemple à Genève</a:t>
            </a:r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Taux effecti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438"/>
            <a:ext cx="1981200" cy="5892800"/>
          </a:xfrm>
          <a:prstGeom prst="rect">
            <a:avLst/>
          </a:prstGeom>
        </p:spPr>
      </p:pic>
      <p:pic>
        <p:nvPicPr>
          <p:cNvPr id="6" name="Image 5" descr="Taux statu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49700"/>
            <a:ext cx="1917700" cy="29083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0" y="177281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Imposition ordinaire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288" y="44371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Imposition selon statuts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72000" y="1988840"/>
            <a:ext cx="41764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Ces taux comprennent les parts communale, cantonale et fédérale.</a:t>
            </a:r>
          </a:p>
        </p:txBody>
      </p:sp>
    </p:spTree>
    <p:extLst>
      <p:ext uri="{BB962C8B-B14F-4D97-AF65-F5344CB8AC3E}">
        <p14:creationId xmlns:p14="http://schemas.microsoft.com/office/powerpoint/2010/main" val="298529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563072" cy="850106"/>
          </a:xfrm>
        </p:spPr>
        <p:txBody>
          <a:bodyPr>
            <a:normAutofit fontScale="90000"/>
          </a:bodyPr>
          <a:lstStyle/>
          <a:p>
            <a:pPr algn="l"/>
            <a:r>
              <a:rPr lang="fr-CH" b="1" dirty="0"/>
              <a:t>Les sociétés ordinaires contribuent majoritairement</a:t>
            </a:r>
          </a:p>
        </p:txBody>
      </p:sp>
      <p:pic>
        <p:nvPicPr>
          <p:cNvPr id="4098" name="Picture 2" descr="Résultat de recherche d'images pour &quot;ps genevo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423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639831"/>
              </p:ext>
            </p:extLst>
          </p:nvPr>
        </p:nvGraphicFramePr>
        <p:xfrm>
          <a:off x="611560" y="1772816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027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732" y="0"/>
            <a:ext cx="7632700" cy="6858000"/>
          </a:xfrm>
        </p:spPr>
        <p:txBody>
          <a:bodyPr anchor="ctr"/>
          <a:lstStyle/>
          <a:p>
            <a:r>
              <a:rPr lang="fr-FR" dirty="0">
                <a:latin typeface="Replica-Bold"/>
                <a:cs typeface="Replica-Bold"/>
              </a:rPr>
              <a:t>La troisième réforme de l’imposition des entreprises</a:t>
            </a:r>
            <a:br>
              <a:rPr lang="fr-FR" dirty="0">
                <a:latin typeface="Replica-Bold"/>
                <a:cs typeface="Replica-Bold"/>
              </a:rPr>
            </a:br>
            <a:r>
              <a:rPr lang="fr-FR" dirty="0">
                <a:latin typeface="Replica-Bold"/>
                <a:cs typeface="Replica-Bold"/>
              </a:rPr>
              <a:t>RIE III</a:t>
            </a:r>
            <a:endParaRPr lang="de-DE" dirty="0">
              <a:latin typeface="Replica-Bold"/>
              <a:cs typeface="Replica-Bold"/>
            </a:endParaRPr>
          </a:p>
        </p:txBody>
      </p:sp>
    </p:spTree>
    <p:extLst>
      <p:ext uri="{BB962C8B-B14F-4D97-AF65-F5344CB8AC3E}">
        <p14:creationId xmlns:p14="http://schemas.microsoft.com/office/powerpoint/2010/main" val="29938229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esentation">
  <a:themeElements>
    <a:clrScheme name="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53136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S">
      <a:majorFont>
        <a:latin typeface="NimbusSanNovSemBol"/>
        <a:ea typeface=""/>
        <a:cs typeface=""/>
      </a:majorFont>
      <a:minorFont>
        <a:latin typeface="NimbusSanNov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5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662</Words>
  <Application>Microsoft Office PowerPoint</Application>
  <PresentationFormat>Affichage à l'écran (4:3)</PresentationFormat>
  <Paragraphs>92</Paragraphs>
  <Slides>23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Arial</vt:lpstr>
      <vt:lpstr>Calibri</vt:lpstr>
      <vt:lpstr>NimbusSanNov</vt:lpstr>
      <vt:lpstr>NimbusSanNovLig</vt:lpstr>
      <vt:lpstr>NimbusSanNovReg</vt:lpstr>
      <vt:lpstr>NimbusSanNovSemBol</vt:lpstr>
      <vt:lpstr>Replica-Bold</vt:lpstr>
      <vt:lpstr>SP Replica Bold</vt:lpstr>
      <vt:lpstr>Wingdings</vt:lpstr>
      <vt:lpstr>Thème Office</vt:lpstr>
      <vt:lpstr>praesentation</vt:lpstr>
      <vt:lpstr>REFORME DE L‘IMPOSITION DES ENTREPRISES – RIE III</vt:lpstr>
      <vt:lpstr>SITUATION DE LA SUISSE DANS LE JEU DE Concurrence fiscale internationale</vt:lpstr>
      <vt:lpstr>Présentation PowerPoint</vt:lpstr>
      <vt:lpstr>STRUCTURE FEDERALE DE LA FISCALITE DES ENTREPRISES ET STATUTS SPECIAUX</vt:lpstr>
      <vt:lpstr>Statuts spéciaux – RIE I</vt:lpstr>
      <vt:lpstr>Taux d’imposition différenciés, exemples GE et FR</vt:lpstr>
      <vt:lpstr>Taux d’imposition exemple à Genève</vt:lpstr>
      <vt:lpstr>Les sociétés ordinaires contribuent majoritairement</vt:lpstr>
      <vt:lpstr>La troisième réforme de l’imposition des entreprises RIE III</vt:lpstr>
      <vt:lpstr>Pourquoi RIE III ?</vt:lpstr>
      <vt:lpstr>Pourquoi RIE III ?</vt:lpstr>
      <vt:lpstr>Qu’est-ce que RIE III ?</vt:lpstr>
      <vt:lpstr>Les stratégies des cantons (i)</vt:lpstr>
      <vt:lpstr>Les stratégies des cantons (ii)</vt:lpstr>
      <vt:lpstr>Présentation PowerPoint</vt:lpstr>
      <vt:lpstr>Une chute de l’impôt pour les sociétés ordinaires, exemple GE</vt:lpstr>
      <vt:lpstr>Exemple GE, suite: Résultat global négatif </vt:lpstr>
      <vt:lpstr>Une forte baisse des recettes </vt:lpstr>
      <vt:lpstr>Les communes impactées ! </vt:lpstr>
      <vt:lpstr>Présentation PowerPoint</vt:lpstr>
      <vt:lpstr>Les incertitudes à venir </vt:lpstr>
      <vt:lpstr>Quelles solutions ? </vt:lpstr>
      <vt:lpstr>DEBAT SUR LE REFERENDUM, sa communication et sa signification!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De Sainte Marie</dc:creator>
  <cp:lastModifiedBy>Thorel Gilles</cp:lastModifiedBy>
  <cp:revision>69</cp:revision>
  <dcterms:created xsi:type="dcterms:W3CDTF">2015-12-09T14:35:04Z</dcterms:created>
  <dcterms:modified xsi:type="dcterms:W3CDTF">2016-08-05T22:44:20Z</dcterms:modified>
</cp:coreProperties>
</file>