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sldIdLst>
    <p:sldId id="320" r:id="rId2"/>
    <p:sldId id="323" r:id="rId3"/>
    <p:sldId id="324" r:id="rId4"/>
    <p:sldId id="325" r:id="rId5"/>
    <p:sldId id="326" r:id="rId6"/>
    <p:sldId id="329" r:id="rId7"/>
    <p:sldId id="330" r:id="rId8"/>
    <p:sldId id="332" r:id="rId9"/>
    <p:sldId id="336" r:id="rId10"/>
    <p:sldId id="333" r:id="rId11"/>
    <p:sldId id="334" r:id="rId12"/>
    <p:sldId id="335" r:id="rId13"/>
    <p:sldId id="337" r:id="rId14"/>
    <p:sldId id="338" r:id="rId15"/>
    <p:sldId id="339" r:id="rId16"/>
    <p:sldId id="340" r:id="rId17"/>
    <p:sldId id="328" r:id="rId18"/>
    <p:sldId id="331" r:id="rId19"/>
  </p:sldIdLst>
  <p:sldSz cx="9144000" cy="6858000" type="screen4x3"/>
  <p:notesSz cx="6769100" cy="9906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0000"/>
    <a:srgbClr val="D8282C"/>
    <a:srgbClr val="DF2537"/>
    <a:srgbClr val="D13C28"/>
    <a:srgbClr val="CCCCFF"/>
    <a:srgbClr val="FF9300"/>
    <a:srgbClr val="1E65F1"/>
    <a:srgbClr val="EB452E"/>
    <a:srgbClr val="FF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956"/>
    <p:restoredTop sz="78485"/>
  </p:normalViewPr>
  <p:slideViewPr>
    <p:cSldViewPr showGuides="1">
      <p:cViewPr varScale="1">
        <p:scale>
          <a:sx n="71" d="100"/>
          <a:sy n="71" d="100"/>
        </p:scale>
        <p:origin x="-18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7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33813" y="0"/>
            <a:ext cx="29337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037DD-0BCA-7049-8EF7-C8792811F9A3}" type="datetimeFigureOut">
              <a:rPr lang="de-DE" smtClean="0"/>
              <a:t>03.02.2018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55700" y="1238250"/>
            <a:ext cx="44577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6275" y="4767263"/>
            <a:ext cx="5416550" cy="39004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37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33813" y="9409113"/>
            <a:ext cx="29337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954F8-FFA2-4843-86DB-F7EC6ACF833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9893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954F8-FFA2-4843-86DB-F7EC6ACF833A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2087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0F6F8-D3DD-4F58-A9EA-2BA0B92D8B1B}" type="datetimeFigureOut">
              <a:rPr lang="de-CH" smtClean="0"/>
              <a:t>03.02.2018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6B986-C4D8-4054-94BF-1E8983AF15F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69655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0F6F8-D3DD-4F58-A9EA-2BA0B92D8B1B}" type="datetimeFigureOut">
              <a:rPr lang="de-CH" smtClean="0"/>
              <a:t>03.02.2018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6B986-C4D8-4054-94BF-1E8983AF15F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58119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0F6F8-D3DD-4F58-A9EA-2BA0B92D8B1B}" type="datetimeFigureOut">
              <a:rPr lang="de-CH" smtClean="0"/>
              <a:t>03.02.2018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6B986-C4D8-4054-94BF-1E8983AF15F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19731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chemeClr val="bg1"/>
                </a:solidFill>
                <a:latin typeface="NimbusSanNov" pitchFamily="18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NimbusSanNov" pitchFamily="18" charset="0"/>
              </a:defRPr>
            </a:lvl1pPr>
            <a:lvl2pPr>
              <a:defRPr>
                <a:solidFill>
                  <a:schemeClr val="bg1"/>
                </a:solidFill>
                <a:latin typeface="NimbusSanNov" pitchFamily="18" charset="0"/>
              </a:defRPr>
            </a:lvl2pPr>
            <a:lvl3pPr>
              <a:defRPr>
                <a:solidFill>
                  <a:schemeClr val="bg1"/>
                </a:solidFill>
                <a:latin typeface="NimbusSanNov" pitchFamily="18" charset="0"/>
              </a:defRPr>
            </a:lvl3pPr>
            <a:lvl4pPr>
              <a:defRPr>
                <a:solidFill>
                  <a:schemeClr val="bg1"/>
                </a:solidFill>
                <a:latin typeface="NimbusSanNov" pitchFamily="18" charset="0"/>
              </a:defRPr>
            </a:lvl4pPr>
            <a:lvl5pPr>
              <a:defRPr>
                <a:solidFill>
                  <a:schemeClr val="bg1"/>
                </a:solidFill>
                <a:latin typeface="NimbusSanNov" pitchFamily="18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0F6F8-D3DD-4F58-A9EA-2BA0B92D8B1B}" type="datetimeFigureOut">
              <a:rPr lang="de-CH" smtClean="0"/>
              <a:t>03.02.2018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6B986-C4D8-4054-94BF-1E8983AF15FE}" type="slidenum">
              <a:rPr lang="de-CH" smtClean="0"/>
              <a:t>‹Nr.›</a:t>
            </a:fld>
            <a:endParaRPr lang="de-CH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886351"/>
            <a:ext cx="2880000" cy="1248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844289"/>
            <a:ext cx="2880000" cy="1298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9199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0F6F8-D3DD-4F58-A9EA-2BA0B92D8B1B}" type="datetimeFigureOut">
              <a:rPr lang="de-CH" smtClean="0"/>
              <a:t>03.02.2018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6B986-C4D8-4054-94BF-1E8983AF15F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1827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0F6F8-D3DD-4F58-A9EA-2BA0B92D8B1B}" type="datetimeFigureOut">
              <a:rPr lang="de-CH" smtClean="0"/>
              <a:t>03.02.2018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6B986-C4D8-4054-94BF-1E8983AF15F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6618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0F6F8-D3DD-4F58-A9EA-2BA0B92D8B1B}" type="datetimeFigureOut">
              <a:rPr lang="de-CH" smtClean="0"/>
              <a:t>03.02.2018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6B986-C4D8-4054-94BF-1E8983AF15F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10371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0F6F8-D3DD-4F58-A9EA-2BA0B92D8B1B}" type="datetimeFigureOut">
              <a:rPr lang="de-CH" smtClean="0"/>
              <a:t>03.02.2018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6B986-C4D8-4054-94BF-1E8983AF15F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18433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0F6F8-D3DD-4F58-A9EA-2BA0B92D8B1B}" type="datetimeFigureOut">
              <a:rPr lang="de-CH" smtClean="0"/>
              <a:t>03.02.2018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6B986-C4D8-4054-94BF-1E8983AF15F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15717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0F6F8-D3DD-4F58-A9EA-2BA0B92D8B1B}" type="datetimeFigureOut">
              <a:rPr lang="de-CH" smtClean="0"/>
              <a:t>03.02.2018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6B986-C4D8-4054-94BF-1E8983AF15F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03531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0F6F8-D3DD-4F58-A9EA-2BA0B92D8B1B}" type="datetimeFigureOut">
              <a:rPr lang="de-CH" smtClean="0"/>
              <a:t>03.02.2018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6B986-C4D8-4054-94BF-1E8983AF15F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64703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C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>
                <a:latin typeface="NimbusSanNov" pitchFamily="18" charset="0"/>
              </a:rPr>
              <a:t>afds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0F6F8-D3DD-4F58-A9EA-2BA0B92D8B1B}" type="datetimeFigureOut">
              <a:rPr lang="de-CH" smtClean="0"/>
              <a:t>03.02.2018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6B986-C4D8-4054-94BF-1E8983AF15FE}" type="slidenum">
              <a:rPr lang="de-CH" smtClean="0"/>
              <a:t>‹Nr.›</a:t>
            </a:fld>
            <a:endParaRPr lang="de-CH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844289"/>
            <a:ext cx="2880000" cy="1298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886351"/>
            <a:ext cx="2880000" cy="1248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7295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NimbusSanNov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NimbusSanNov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NimbusSanNov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NimbusSanNov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NimbusSanNov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NimbusSanNov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r>
              <a:rPr lang="de-CH" sz="4400" dirty="0" smtClean="0"/>
              <a:t>TAGUNG «WIRTSCHAFT 4.0»</a:t>
            </a:r>
            <a:r>
              <a:rPr lang="de-CH" b="1" dirty="0" smtClean="0"/>
              <a:t/>
            </a:r>
            <a:br>
              <a:rPr lang="de-CH" b="1" dirty="0" smtClean="0"/>
            </a:br>
            <a:r>
              <a:rPr lang="de-CH" b="1" dirty="0" smtClean="0"/>
              <a:t>Herzlich willkommen!</a:t>
            </a:r>
          </a:p>
          <a:p>
            <a:pPr marL="0" indent="0">
              <a:buNone/>
            </a:pPr>
            <a:endParaRPr lang="de-CH" b="1" dirty="0"/>
          </a:p>
          <a:p>
            <a:pPr marL="0" indent="0">
              <a:buNone/>
            </a:pPr>
            <a:r>
              <a:rPr lang="de-CH" sz="4400" dirty="0" smtClean="0"/>
              <a:t>CONFÉRENCE «ÉCONOMIE 4.0»</a:t>
            </a:r>
          </a:p>
          <a:p>
            <a:pPr marL="0" indent="0">
              <a:buNone/>
            </a:pPr>
            <a:r>
              <a:rPr lang="de-CH" b="1" dirty="0" err="1" smtClean="0"/>
              <a:t>Bienvenue</a:t>
            </a:r>
            <a:r>
              <a:rPr lang="de-CH" b="1" dirty="0" smtClean="0"/>
              <a:t>!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44105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ctr">
              <a:buNone/>
            </a:pPr>
            <a:r>
              <a:rPr lang="de-CH" sz="4400" dirty="0" smtClean="0"/>
              <a:t>SAMUEL BENDAHAN</a:t>
            </a:r>
          </a:p>
          <a:p>
            <a:pPr marL="0" indent="0">
              <a:buNone/>
            </a:pPr>
            <a:r>
              <a:rPr lang="de-CH" b="1" dirty="0" smtClean="0"/>
              <a:t>AG 2: Rückverteilung und Eigentumsrecht</a:t>
            </a:r>
          </a:p>
          <a:p>
            <a:pPr marL="0" indent="0">
              <a:buNone/>
            </a:pPr>
            <a:r>
              <a:rPr lang="de-CH" b="1" dirty="0" smtClean="0"/>
              <a:t>GT 2: </a:t>
            </a:r>
            <a:r>
              <a:rPr lang="de-CH" b="1" dirty="0" err="1" smtClean="0"/>
              <a:t>Répartition</a:t>
            </a:r>
            <a:r>
              <a:rPr lang="de-CH" b="1" dirty="0" smtClean="0"/>
              <a:t> et </a:t>
            </a:r>
            <a:r>
              <a:rPr lang="de-CH" b="1" dirty="0" err="1" smtClean="0"/>
              <a:t>droit</a:t>
            </a:r>
            <a:r>
              <a:rPr lang="de-CH" b="1" dirty="0" smtClean="0"/>
              <a:t> de </a:t>
            </a:r>
            <a:r>
              <a:rPr lang="de-CH" b="1" dirty="0" err="1" smtClean="0"/>
              <a:t>propriété</a:t>
            </a:r>
            <a:endParaRPr lang="de-CH" b="1" dirty="0" smtClean="0"/>
          </a:p>
          <a:p>
            <a:pPr marL="0" indent="0" algn="ctr">
              <a:buNone/>
            </a:pP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361935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ctr">
              <a:buNone/>
            </a:pPr>
            <a:r>
              <a:rPr lang="de-CH" sz="4400" dirty="0" smtClean="0"/>
              <a:t>ERIC NUSSBAUMER</a:t>
            </a:r>
          </a:p>
          <a:p>
            <a:pPr marL="0" indent="0">
              <a:buNone/>
            </a:pPr>
            <a:r>
              <a:rPr lang="de-CH" b="1" dirty="0" smtClean="0"/>
              <a:t>AG 3: Globalisierte Wirtschaft</a:t>
            </a:r>
          </a:p>
          <a:p>
            <a:pPr marL="0" indent="0">
              <a:buNone/>
            </a:pPr>
            <a:r>
              <a:rPr lang="de-CH" b="1" dirty="0" smtClean="0"/>
              <a:t>GT 3: </a:t>
            </a:r>
            <a:r>
              <a:rPr lang="de-CH" b="1" dirty="0" err="1" smtClean="0"/>
              <a:t>Économie</a:t>
            </a:r>
            <a:r>
              <a:rPr lang="de-CH" b="1" dirty="0" smtClean="0"/>
              <a:t> </a:t>
            </a:r>
            <a:r>
              <a:rPr lang="de-CH" b="1" dirty="0" err="1" smtClean="0"/>
              <a:t>mondialisée</a:t>
            </a:r>
            <a:endParaRPr lang="de-CH" b="1" dirty="0" smtClean="0"/>
          </a:p>
          <a:p>
            <a:pPr marL="0" indent="0" algn="ctr">
              <a:buNone/>
            </a:pP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348834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ctr">
              <a:buNone/>
            </a:pPr>
            <a:r>
              <a:rPr lang="de-CH" sz="4400" dirty="0" smtClean="0"/>
              <a:t>BARBARA HAERING</a:t>
            </a:r>
          </a:p>
          <a:p>
            <a:pPr marL="0" indent="0">
              <a:buNone/>
            </a:pPr>
            <a:r>
              <a:rPr lang="de-CH" b="1" dirty="0" smtClean="0"/>
              <a:t>AG 4: Ressourcen und Klima</a:t>
            </a:r>
          </a:p>
          <a:p>
            <a:pPr marL="0" indent="0">
              <a:buNone/>
            </a:pPr>
            <a:r>
              <a:rPr lang="de-CH" b="1" dirty="0" smtClean="0"/>
              <a:t>GT 4: </a:t>
            </a:r>
            <a:r>
              <a:rPr lang="de-CH" b="1" dirty="0" err="1"/>
              <a:t>R</a:t>
            </a:r>
            <a:r>
              <a:rPr lang="de-CH" b="1" dirty="0" err="1" smtClean="0"/>
              <a:t>essources</a:t>
            </a:r>
            <a:r>
              <a:rPr lang="de-CH" b="1" dirty="0" smtClean="0"/>
              <a:t> et </a:t>
            </a:r>
            <a:r>
              <a:rPr lang="de-CH" b="1" dirty="0" err="1" smtClean="0"/>
              <a:t>climat</a:t>
            </a:r>
            <a:endParaRPr lang="de-CH" b="1" dirty="0" smtClean="0"/>
          </a:p>
          <a:p>
            <a:pPr marL="0" indent="0" algn="ctr">
              <a:buNone/>
            </a:pP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2694757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ctr">
              <a:buNone/>
            </a:pPr>
            <a:r>
              <a:rPr lang="de-CH" sz="4400" dirty="0" smtClean="0"/>
              <a:t>WORKSHOPS / ATÉLIERS</a:t>
            </a:r>
          </a:p>
          <a:p>
            <a:pPr marL="0" indent="0">
              <a:buNone/>
            </a:pPr>
            <a:r>
              <a:rPr lang="de-CH" sz="2600" b="1" dirty="0" smtClean="0"/>
              <a:t>1 : Investitionen in die Zukunft</a:t>
            </a:r>
            <a:br>
              <a:rPr lang="de-CH" sz="2600" b="1" dirty="0" smtClean="0"/>
            </a:br>
            <a:r>
              <a:rPr lang="de-CH" sz="2600" b="1" dirty="0" smtClean="0"/>
              <a:t>	Les </a:t>
            </a:r>
            <a:r>
              <a:rPr lang="de-CH" sz="2600" b="1" dirty="0" err="1" smtClean="0"/>
              <a:t>investissements</a:t>
            </a:r>
            <a:r>
              <a:rPr lang="de-CH" sz="2600" b="1" dirty="0" smtClean="0"/>
              <a:t> </a:t>
            </a:r>
            <a:r>
              <a:rPr lang="de-CH" sz="2600" b="1" dirty="0" err="1" smtClean="0"/>
              <a:t>pour</a:t>
            </a:r>
            <a:r>
              <a:rPr lang="de-CH" sz="2600" b="1" dirty="0" smtClean="0"/>
              <a:t> </a:t>
            </a:r>
            <a:r>
              <a:rPr lang="de-CH" sz="2600" b="1" dirty="0" err="1" smtClean="0"/>
              <a:t>l’avenir</a:t>
            </a:r>
            <a:endParaRPr lang="de-CH" sz="2600" b="1" dirty="0"/>
          </a:p>
          <a:p>
            <a:pPr marL="0" indent="0">
              <a:buNone/>
            </a:pPr>
            <a:endParaRPr lang="de-CH" sz="2600" b="1" dirty="0" smtClean="0"/>
          </a:p>
          <a:p>
            <a:pPr marL="0" indent="0">
              <a:buNone/>
            </a:pPr>
            <a:r>
              <a:rPr lang="de-CH" sz="2600" b="1" dirty="0" smtClean="0"/>
              <a:t>2 : Regulierung und Fairness</a:t>
            </a:r>
            <a:br>
              <a:rPr lang="de-CH" sz="2600" b="1" dirty="0" smtClean="0"/>
            </a:br>
            <a:r>
              <a:rPr lang="de-CH" sz="2600" b="1" dirty="0" smtClean="0"/>
              <a:t>	</a:t>
            </a:r>
            <a:r>
              <a:rPr lang="de-CH" sz="2600" b="1" dirty="0" err="1" smtClean="0"/>
              <a:t>Régularisation</a:t>
            </a:r>
            <a:r>
              <a:rPr lang="de-CH" sz="2600" b="1" dirty="0" smtClean="0"/>
              <a:t> et </a:t>
            </a:r>
            <a:r>
              <a:rPr lang="de-CH" sz="2600" b="1" i="1" dirty="0" err="1" smtClean="0"/>
              <a:t>fairness</a:t>
            </a:r>
            <a:endParaRPr lang="de-CH" sz="2600" b="1" dirty="0"/>
          </a:p>
          <a:p>
            <a:pPr marL="0" indent="0">
              <a:buNone/>
            </a:pPr>
            <a:endParaRPr lang="de-CH" sz="2600" b="1" dirty="0" smtClean="0"/>
          </a:p>
          <a:p>
            <a:pPr marL="0" indent="0">
              <a:buNone/>
            </a:pPr>
            <a:r>
              <a:rPr lang="de-CH" sz="2600" b="1" dirty="0" smtClean="0"/>
              <a:t>3 : Mitbestimmung statt Abschottung</a:t>
            </a:r>
            <a:br>
              <a:rPr lang="de-CH" sz="2600" b="1" dirty="0" smtClean="0"/>
            </a:br>
            <a:r>
              <a:rPr lang="de-CH" sz="2600" b="1" dirty="0" smtClean="0"/>
              <a:t>	</a:t>
            </a:r>
            <a:r>
              <a:rPr lang="de-CH" sz="2600" b="1" dirty="0" err="1" smtClean="0"/>
              <a:t>Participation</a:t>
            </a:r>
            <a:r>
              <a:rPr lang="de-CH" sz="2600" b="1" dirty="0" smtClean="0"/>
              <a:t> </a:t>
            </a:r>
            <a:r>
              <a:rPr lang="de-CH" sz="2600" b="1" dirty="0" err="1" smtClean="0"/>
              <a:t>contre</a:t>
            </a:r>
            <a:r>
              <a:rPr lang="de-CH" sz="2600" b="1" dirty="0" smtClean="0"/>
              <a:t> </a:t>
            </a:r>
            <a:r>
              <a:rPr lang="de-CH" sz="2600" b="1" dirty="0" err="1" smtClean="0"/>
              <a:t>l’isolement</a:t>
            </a:r>
            <a:endParaRPr lang="de-CH" sz="2600" b="1" dirty="0" smtClean="0"/>
          </a:p>
        </p:txBody>
      </p:sp>
    </p:spTree>
    <p:extLst>
      <p:ext uri="{BB962C8B-B14F-4D97-AF65-F5344CB8AC3E}">
        <p14:creationId xmlns:p14="http://schemas.microsoft.com/office/powerpoint/2010/main" val="340764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ctr">
              <a:buNone/>
            </a:pPr>
            <a:r>
              <a:rPr lang="de-CH" sz="4400" dirty="0" smtClean="0"/>
              <a:t>WORKSHOPS / ATÉLIERS</a:t>
            </a:r>
          </a:p>
          <a:p>
            <a:pPr marL="0" indent="0">
              <a:buNone/>
            </a:pPr>
            <a:r>
              <a:rPr lang="de-CH" b="1" dirty="0" smtClean="0"/>
              <a:t>Ergebnisse</a:t>
            </a:r>
          </a:p>
          <a:p>
            <a:pPr marL="0" indent="0">
              <a:buNone/>
            </a:pPr>
            <a:r>
              <a:rPr lang="de-CH" b="1" dirty="0" err="1" smtClean="0"/>
              <a:t>Résultats</a:t>
            </a:r>
            <a:endParaRPr lang="de-CH" b="1" dirty="0" smtClean="0"/>
          </a:p>
        </p:txBody>
      </p:sp>
    </p:spTree>
    <p:extLst>
      <p:ext uri="{BB962C8B-B14F-4D97-AF65-F5344CB8AC3E}">
        <p14:creationId xmlns:p14="http://schemas.microsoft.com/office/powerpoint/2010/main" val="317568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sz="3000" dirty="0" smtClean="0"/>
              <a:t>NÄCHSTE TERMINE WIRTSCHAFTSKONZEPT</a:t>
            </a:r>
          </a:p>
          <a:p>
            <a:r>
              <a:rPr lang="de-CH" b="1" dirty="0" smtClean="0"/>
              <a:t>Eingabefrist für </a:t>
            </a:r>
            <a:r>
              <a:rPr lang="de-CH" b="1" dirty="0" err="1" smtClean="0"/>
              <a:t>Motionen</a:t>
            </a:r>
            <a:r>
              <a:rPr lang="de-CH" b="1" dirty="0" smtClean="0"/>
              <a:t>: 9. Februar</a:t>
            </a:r>
          </a:p>
          <a:p>
            <a:r>
              <a:rPr lang="de-CH" b="1" dirty="0" smtClean="0"/>
              <a:t>DV SP Schweiz: 24. Februar, Altdorf</a:t>
            </a:r>
            <a:br>
              <a:rPr lang="de-CH" b="1" dirty="0" smtClean="0"/>
            </a:br>
            <a:endParaRPr lang="de-CH" b="1" dirty="0"/>
          </a:p>
          <a:p>
            <a:pPr marL="0" indent="0">
              <a:buNone/>
            </a:pPr>
            <a:r>
              <a:rPr lang="de-CH" sz="3000" dirty="0" smtClean="0"/>
              <a:t>DATES PROCHAINES CONCEPT ÉCONOMIQUE</a:t>
            </a:r>
          </a:p>
          <a:p>
            <a:r>
              <a:rPr lang="de-CH" b="1" dirty="0" err="1" smtClean="0"/>
              <a:t>Delai</a:t>
            </a:r>
            <a:r>
              <a:rPr lang="de-CH" b="1" dirty="0" smtClean="0"/>
              <a:t> de </a:t>
            </a:r>
            <a:r>
              <a:rPr lang="de-CH" b="1" dirty="0" err="1" smtClean="0"/>
              <a:t>depot</a:t>
            </a:r>
            <a:r>
              <a:rPr lang="de-CH" b="1" dirty="0" smtClean="0"/>
              <a:t> des </a:t>
            </a:r>
            <a:r>
              <a:rPr lang="de-CH" b="1" dirty="0" err="1" smtClean="0"/>
              <a:t>motions</a:t>
            </a:r>
            <a:r>
              <a:rPr lang="de-CH" b="1" dirty="0" smtClean="0"/>
              <a:t>: 9 </a:t>
            </a:r>
            <a:r>
              <a:rPr lang="de-CH" b="1" dirty="0" err="1" smtClean="0"/>
              <a:t>février</a:t>
            </a:r>
            <a:endParaRPr lang="de-CH" b="1" dirty="0" smtClean="0"/>
          </a:p>
          <a:p>
            <a:r>
              <a:rPr lang="de-CH" b="1" dirty="0" smtClean="0"/>
              <a:t>AD PS Suisse: 24 </a:t>
            </a:r>
            <a:r>
              <a:rPr lang="de-CH" b="1" dirty="0" err="1" smtClean="0"/>
              <a:t>février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221769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VERANSTALTUNGEN</a:t>
            </a:r>
            <a:br>
              <a:rPr lang="de-CH" dirty="0" smtClean="0"/>
            </a:br>
            <a:r>
              <a:rPr lang="de-CH" dirty="0" smtClean="0"/>
              <a:t>ÉVÉNEMENTS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sz="2000" dirty="0" smtClean="0"/>
              <a:t>8./9. März, Bern: Tagung</a:t>
            </a:r>
            <a:br>
              <a:rPr lang="de-CH" sz="2000" dirty="0" smtClean="0"/>
            </a:br>
            <a:r>
              <a:rPr lang="de-CH" sz="2000" b="1" dirty="0" smtClean="0"/>
              <a:t>«Mehr Demokratie für eine zukunftsfähige Wirtschaft»</a:t>
            </a:r>
            <a:endParaRPr lang="de-CH" sz="2000" dirty="0" smtClean="0"/>
          </a:p>
          <a:p>
            <a:r>
              <a:rPr lang="de-CH" sz="2000" dirty="0" smtClean="0"/>
              <a:t>4. Mai, Bern: Konferenz der SPE</a:t>
            </a:r>
            <a:br>
              <a:rPr lang="de-CH" sz="2000" dirty="0" smtClean="0"/>
            </a:br>
            <a:r>
              <a:rPr lang="de-CH" sz="2000" b="1" dirty="0" smtClean="0"/>
              <a:t>«Antworten auf die Globalisierung»</a:t>
            </a:r>
          </a:p>
          <a:p>
            <a:pPr marL="0" indent="0">
              <a:buNone/>
            </a:pPr>
            <a:r>
              <a:rPr lang="de-CH" sz="2000" b="1" dirty="0" smtClean="0"/>
              <a:t>------------</a:t>
            </a:r>
          </a:p>
          <a:p>
            <a:r>
              <a:rPr lang="de-CH" sz="2000" dirty="0" smtClean="0"/>
              <a:t>8/9 </a:t>
            </a:r>
            <a:r>
              <a:rPr lang="de-CH" sz="2000" dirty="0" err="1" smtClean="0"/>
              <a:t>mars</a:t>
            </a:r>
            <a:r>
              <a:rPr lang="de-CH" sz="2000" dirty="0" smtClean="0"/>
              <a:t>, </a:t>
            </a:r>
            <a:r>
              <a:rPr lang="de-CH" sz="2000" dirty="0" err="1" smtClean="0"/>
              <a:t>Berne</a:t>
            </a:r>
            <a:r>
              <a:rPr lang="de-CH" sz="2000" dirty="0" smtClean="0"/>
              <a:t>: </a:t>
            </a:r>
            <a:r>
              <a:rPr lang="de-CH" sz="2000" dirty="0" err="1" smtClean="0"/>
              <a:t>conférence</a:t>
            </a:r>
            <a:r>
              <a:rPr lang="de-CH" sz="2000" b="1" dirty="0" smtClean="0"/>
              <a:t/>
            </a:r>
            <a:br>
              <a:rPr lang="de-CH" sz="2000" b="1" dirty="0" smtClean="0"/>
            </a:br>
            <a:r>
              <a:rPr lang="de-CH" sz="2000" b="1" dirty="0" smtClean="0"/>
              <a:t>«</a:t>
            </a:r>
            <a:r>
              <a:rPr lang="de-CH" sz="2000" b="1" dirty="0" err="1" smtClean="0"/>
              <a:t>Davantage</a:t>
            </a:r>
            <a:r>
              <a:rPr lang="de-CH" sz="2000" b="1" dirty="0" smtClean="0"/>
              <a:t> de </a:t>
            </a:r>
            <a:r>
              <a:rPr lang="de-CH" sz="2000" b="1" dirty="0" err="1" smtClean="0"/>
              <a:t>democratie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pour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une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économie</a:t>
            </a:r>
            <a:r>
              <a:rPr lang="de-CH" sz="2000" b="1" dirty="0" smtClean="0"/>
              <a:t> durable»</a:t>
            </a:r>
          </a:p>
          <a:p>
            <a:r>
              <a:rPr lang="de-CH" sz="2000" dirty="0" smtClean="0"/>
              <a:t>4 </a:t>
            </a:r>
            <a:r>
              <a:rPr lang="de-CH" sz="2000" dirty="0" err="1" smtClean="0"/>
              <a:t>mai</a:t>
            </a:r>
            <a:r>
              <a:rPr lang="de-CH" sz="2000" dirty="0" smtClean="0"/>
              <a:t>, </a:t>
            </a:r>
            <a:r>
              <a:rPr lang="de-CH" sz="2000" dirty="0" err="1" smtClean="0"/>
              <a:t>Berne</a:t>
            </a:r>
            <a:r>
              <a:rPr lang="de-CH" sz="2000" dirty="0" smtClean="0"/>
              <a:t>: </a:t>
            </a:r>
            <a:r>
              <a:rPr lang="de-CH" sz="2000" dirty="0" err="1" smtClean="0"/>
              <a:t>conférence</a:t>
            </a:r>
            <a:r>
              <a:rPr lang="de-CH" sz="2000" dirty="0" smtClean="0"/>
              <a:t> du PES</a:t>
            </a:r>
            <a:br>
              <a:rPr lang="de-CH" sz="2000" dirty="0" smtClean="0"/>
            </a:br>
            <a:r>
              <a:rPr lang="de-CH" sz="2000" b="1" dirty="0" smtClean="0"/>
              <a:t>«</a:t>
            </a:r>
            <a:r>
              <a:rPr lang="de-CH" sz="2000" b="1" dirty="0" err="1" smtClean="0"/>
              <a:t>Repondre</a:t>
            </a:r>
            <a:r>
              <a:rPr lang="de-CH" sz="2000" b="1" dirty="0" smtClean="0"/>
              <a:t> à la </a:t>
            </a:r>
            <a:r>
              <a:rPr lang="de-CH" sz="2000" b="1" dirty="0" err="1" smtClean="0"/>
              <a:t>mondialisation</a:t>
            </a:r>
            <a:r>
              <a:rPr lang="de-CH" sz="2000" b="1" dirty="0" smtClean="0"/>
              <a:t>»</a:t>
            </a:r>
            <a:r>
              <a:rPr lang="de-CH" b="1" dirty="0" smtClean="0"/>
              <a:t/>
            </a:r>
            <a:br>
              <a:rPr lang="de-CH" b="1" dirty="0" smtClean="0"/>
            </a:br>
            <a:endParaRPr lang="de-CH" b="1" dirty="0" smtClean="0"/>
          </a:p>
        </p:txBody>
      </p:sp>
    </p:spTree>
    <p:extLst>
      <p:ext uri="{BB962C8B-B14F-4D97-AF65-F5344CB8AC3E}">
        <p14:creationId xmlns:p14="http://schemas.microsoft.com/office/powerpoint/2010/main" val="246202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38026"/>
            <a:ext cx="29718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47551"/>
            <a:ext cx="299085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2552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r>
              <a:rPr lang="de-CH" sz="4400" dirty="0" smtClean="0"/>
              <a:t>TAGUNG «WIRTSCHAFT 4.0»</a:t>
            </a:r>
            <a:r>
              <a:rPr lang="de-CH" b="1" dirty="0" smtClean="0"/>
              <a:t/>
            </a:r>
            <a:br>
              <a:rPr lang="de-CH" b="1" dirty="0" smtClean="0"/>
            </a:br>
            <a:r>
              <a:rPr lang="de-CH" b="1" dirty="0" smtClean="0"/>
              <a:t>Danke für die Teilnahme!</a:t>
            </a:r>
          </a:p>
          <a:p>
            <a:pPr marL="0" indent="0">
              <a:buNone/>
            </a:pPr>
            <a:endParaRPr lang="de-CH" b="1" dirty="0"/>
          </a:p>
          <a:p>
            <a:pPr marL="0" indent="0">
              <a:buNone/>
            </a:pPr>
            <a:r>
              <a:rPr lang="de-CH" sz="4400" dirty="0" smtClean="0"/>
              <a:t>CONFÉRENCE «ÉCONOMIE 4.0»</a:t>
            </a:r>
          </a:p>
          <a:p>
            <a:pPr marL="0" indent="0">
              <a:buNone/>
            </a:pPr>
            <a:r>
              <a:rPr lang="de-CH" b="1" dirty="0" smtClean="0"/>
              <a:t>Merci </a:t>
            </a:r>
            <a:r>
              <a:rPr lang="de-CH" b="1" dirty="0" err="1" smtClean="0"/>
              <a:t>pour</a:t>
            </a:r>
            <a:r>
              <a:rPr lang="de-CH" b="1" dirty="0" smtClean="0"/>
              <a:t> la </a:t>
            </a:r>
            <a:r>
              <a:rPr lang="de-CH" b="1" dirty="0" err="1" smtClean="0"/>
              <a:t>participation</a:t>
            </a:r>
            <a:r>
              <a:rPr lang="de-CH" b="1" dirty="0" smtClean="0"/>
              <a:t>!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217208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ctr">
              <a:buNone/>
            </a:pPr>
            <a:r>
              <a:rPr lang="de-CH" sz="5200" dirty="0" smtClean="0"/>
              <a:t>BEAT JANS</a:t>
            </a:r>
            <a:endParaRPr lang="de-CH" sz="4400" dirty="0"/>
          </a:p>
          <a:p>
            <a:pPr marL="0" indent="0" algn="ctr">
              <a:buNone/>
            </a:pPr>
            <a:r>
              <a:rPr lang="de-CH" b="1" dirty="0" smtClean="0"/>
              <a:t>Projektleiter, Vizepräsident SP Schweiz</a:t>
            </a:r>
          </a:p>
          <a:p>
            <a:pPr marL="0" indent="0" algn="ctr">
              <a:buNone/>
            </a:pPr>
            <a:r>
              <a:rPr lang="de-CH" b="1" dirty="0" smtClean="0"/>
              <a:t>Chef de </a:t>
            </a:r>
            <a:r>
              <a:rPr lang="de-CH" b="1" dirty="0" err="1" smtClean="0"/>
              <a:t>projet</a:t>
            </a:r>
            <a:r>
              <a:rPr lang="de-CH" b="1" dirty="0" smtClean="0"/>
              <a:t>, vice-</a:t>
            </a:r>
            <a:r>
              <a:rPr lang="de-CH" b="1" dirty="0" err="1" smtClean="0"/>
              <a:t>président</a:t>
            </a:r>
            <a:r>
              <a:rPr lang="de-CH" b="1" dirty="0" smtClean="0"/>
              <a:t> PS Suisse</a:t>
            </a:r>
          </a:p>
        </p:txBody>
      </p:sp>
    </p:spTree>
    <p:extLst>
      <p:ext uri="{BB962C8B-B14F-4D97-AF65-F5344CB8AC3E}">
        <p14:creationId xmlns:p14="http://schemas.microsoft.com/office/powerpoint/2010/main" val="100583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ctr">
              <a:buNone/>
            </a:pPr>
            <a:r>
              <a:rPr lang="de-CH" sz="4400" dirty="0" smtClean="0"/>
              <a:t>INA PRAETORIUS</a:t>
            </a:r>
            <a:endParaRPr lang="de-CH" sz="4400" dirty="0"/>
          </a:p>
          <a:p>
            <a:pPr marL="0" indent="0" algn="ctr">
              <a:buNone/>
            </a:pPr>
            <a:r>
              <a:rPr lang="de-CH" b="1" dirty="0" smtClean="0"/>
              <a:t>Theologin, Autorin</a:t>
            </a:r>
            <a:br>
              <a:rPr lang="de-CH" b="1" dirty="0" smtClean="0"/>
            </a:br>
            <a:r>
              <a:rPr lang="de-CH" b="1" dirty="0" err="1" smtClean="0"/>
              <a:t>Théologienne</a:t>
            </a:r>
            <a:r>
              <a:rPr lang="de-CH" b="1" dirty="0" smtClean="0"/>
              <a:t>, </a:t>
            </a:r>
            <a:r>
              <a:rPr lang="de-CH" b="1" dirty="0" err="1" smtClean="0"/>
              <a:t>auteur</a:t>
            </a:r>
            <a:endParaRPr lang="de-CH" b="1" dirty="0" smtClean="0"/>
          </a:p>
        </p:txBody>
      </p:sp>
    </p:spTree>
    <p:extLst>
      <p:ext uri="{BB962C8B-B14F-4D97-AF65-F5344CB8AC3E}">
        <p14:creationId xmlns:p14="http://schemas.microsoft.com/office/powerpoint/2010/main" val="316715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ctr">
              <a:buNone/>
            </a:pPr>
            <a:r>
              <a:rPr lang="de-CH" sz="4400" dirty="0" smtClean="0"/>
              <a:t>UTE KLOTZ</a:t>
            </a:r>
            <a:endParaRPr lang="de-CH" sz="4400" dirty="0"/>
          </a:p>
          <a:p>
            <a:pPr marL="0" indent="0" algn="ctr">
              <a:buNone/>
            </a:pPr>
            <a:r>
              <a:rPr lang="de-CH" b="1" dirty="0" smtClean="0"/>
              <a:t>Professorin Hochschule Luzern</a:t>
            </a:r>
          </a:p>
          <a:p>
            <a:pPr marL="0" indent="0" algn="ctr">
              <a:buNone/>
            </a:pPr>
            <a:r>
              <a:rPr lang="de-CH" b="1" dirty="0" err="1" smtClean="0"/>
              <a:t>Professeur</a:t>
            </a:r>
            <a:r>
              <a:rPr lang="de-CH" b="1" dirty="0" smtClean="0"/>
              <a:t>, Haute </a:t>
            </a:r>
            <a:r>
              <a:rPr lang="de-CH" b="1" dirty="0" err="1" smtClean="0"/>
              <a:t>École</a:t>
            </a:r>
            <a:r>
              <a:rPr lang="de-CH" b="1" dirty="0" smtClean="0"/>
              <a:t> de </a:t>
            </a:r>
            <a:r>
              <a:rPr lang="de-CH" b="1" dirty="0" err="1" smtClean="0"/>
              <a:t>Lucerne</a:t>
            </a:r>
            <a:endParaRPr lang="de-CH" b="1" dirty="0" smtClean="0"/>
          </a:p>
        </p:txBody>
      </p:sp>
    </p:spTree>
    <p:extLst>
      <p:ext uri="{BB962C8B-B14F-4D97-AF65-F5344CB8AC3E}">
        <p14:creationId xmlns:p14="http://schemas.microsoft.com/office/powerpoint/2010/main" val="281024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ctr">
              <a:buNone/>
            </a:pPr>
            <a:r>
              <a:rPr lang="de-CH" sz="4400" dirty="0" smtClean="0"/>
              <a:t>BENEDIKT WEIBEL</a:t>
            </a:r>
          </a:p>
          <a:p>
            <a:pPr marL="0" indent="0" algn="ctr">
              <a:buNone/>
            </a:pPr>
            <a:r>
              <a:rPr lang="de-CH" b="1" dirty="0" smtClean="0"/>
              <a:t>Honorarprofessor Uni Bern</a:t>
            </a:r>
          </a:p>
          <a:p>
            <a:pPr marL="0" indent="0" algn="ctr">
              <a:buNone/>
            </a:pPr>
            <a:r>
              <a:rPr lang="de-CH" b="1" dirty="0" err="1" smtClean="0"/>
              <a:t>Professeur</a:t>
            </a:r>
            <a:r>
              <a:rPr lang="de-CH" b="1" dirty="0" smtClean="0"/>
              <a:t> </a:t>
            </a:r>
            <a:r>
              <a:rPr lang="de-CH" b="1" dirty="0" err="1" smtClean="0"/>
              <a:t>honoraire</a:t>
            </a:r>
            <a:r>
              <a:rPr lang="de-CH" b="1" dirty="0" smtClean="0"/>
              <a:t>, </a:t>
            </a:r>
            <a:r>
              <a:rPr lang="de-CH" b="1" dirty="0" err="1" smtClean="0"/>
              <a:t>université</a:t>
            </a:r>
            <a:r>
              <a:rPr lang="de-CH" b="1" dirty="0" smtClean="0"/>
              <a:t> de </a:t>
            </a:r>
            <a:r>
              <a:rPr lang="de-CH" b="1" dirty="0" err="1" smtClean="0"/>
              <a:t>Berne</a:t>
            </a:r>
            <a:endParaRPr lang="de-CH" b="1" dirty="0" smtClean="0"/>
          </a:p>
        </p:txBody>
      </p:sp>
    </p:spTree>
    <p:extLst>
      <p:ext uri="{BB962C8B-B14F-4D97-AF65-F5344CB8AC3E}">
        <p14:creationId xmlns:p14="http://schemas.microsoft.com/office/powerpoint/2010/main" val="143790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ctr">
              <a:buNone/>
            </a:pPr>
            <a:r>
              <a:rPr lang="de-CH" sz="4400" dirty="0" smtClean="0"/>
              <a:t>MITTAGSPAUSE</a:t>
            </a:r>
          </a:p>
          <a:p>
            <a:pPr marL="0" indent="0" algn="ctr">
              <a:buNone/>
            </a:pPr>
            <a:endParaRPr lang="de-CH" sz="4400" dirty="0"/>
          </a:p>
          <a:p>
            <a:pPr marL="0" indent="0" algn="ctr">
              <a:buNone/>
            </a:pPr>
            <a:r>
              <a:rPr lang="de-CH" sz="4400" dirty="0" smtClean="0"/>
              <a:t>PAUSE DE MIDI</a:t>
            </a: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427306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ctr">
              <a:buNone/>
            </a:pPr>
            <a:r>
              <a:rPr lang="de-CH" sz="4400" dirty="0" smtClean="0"/>
              <a:t>ERGEBNISSE DER AGs</a:t>
            </a:r>
          </a:p>
          <a:p>
            <a:pPr marL="0" indent="0" algn="ctr">
              <a:buNone/>
            </a:pPr>
            <a:endParaRPr lang="de-CH" sz="4400" dirty="0"/>
          </a:p>
          <a:p>
            <a:pPr marL="0" indent="0" algn="ctr">
              <a:buNone/>
            </a:pPr>
            <a:r>
              <a:rPr lang="de-CH" sz="4400" dirty="0" smtClean="0"/>
              <a:t>RÉSULTATS DES GT</a:t>
            </a: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417377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ctr">
              <a:buNone/>
            </a:pPr>
            <a:r>
              <a:rPr lang="de-CH" sz="4400" dirty="0" smtClean="0"/>
              <a:t>BEAT JANS</a:t>
            </a:r>
          </a:p>
          <a:p>
            <a:pPr marL="0" indent="0">
              <a:buNone/>
            </a:pPr>
            <a:r>
              <a:rPr lang="de-CH" b="1" dirty="0" smtClean="0"/>
              <a:t>Wirtschaft 4.0: das Synthesepapier</a:t>
            </a:r>
          </a:p>
          <a:p>
            <a:pPr marL="0" indent="0">
              <a:buNone/>
            </a:pPr>
            <a:r>
              <a:rPr lang="de-CH" b="1" dirty="0" err="1" smtClean="0"/>
              <a:t>Économie</a:t>
            </a:r>
            <a:r>
              <a:rPr lang="de-CH" b="1" dirty="0" smtClean="0"/>
              <a:t> 4.0: le </a:t>
            </a:r>
            <a:r>
              <a:rPr lang="de-CH" b="1" dirty="0" err="1" smtClean="0"/>
              <a:t>document</a:t>
            </a:r>
            <a:r>
              <a:rPr lang="de-CH" b="1" dirty="0" smtClean="0"/>
              <a:t> de </a:t>
            </a:r>
            <a:r>
              <a:rPr lang="de-CH" b="1" dirty="0" err="1" smtClean="0"/>
              <a:t>synthèse</a:t>
            </a:r>
            <a:endParaRPr lang="de-CH" b="1" dirty="0" smtClean="0"/>
          </a:p>
          <a:p>
            <a:pPr marL="0" indent="0" algn="ctr">
              <a:buNone/>
            </a:pP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276280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 algn="ctr">
              <a:buNone/>
            </a:pPr>
            <a:r>
              <a:rPr lang="de-CH" sz="4400" dirty="0" smtClean="0"/>
              <a:t>URS WÜTHRICH</a:t>
            </a:r>
          </a:p>
          <a:p>
            <a:pPr marL="0" indent="0">
              <a:buNone/>
            </a:pPr>
            <a:r>
              <a:rPr lang="de-CH" b="1" dirty="0" smtClean="0"/>
              <a:t>AG 1: Arbeit</a:t>
            </a:r>
          </a:p>
          <a:p>
            <a:pPr marL="0" indent="0">
              <a:buNone/>
            </a:pPr>
            <a:r>
              <a:rPr lang="de-CH" b="1" dirty="0" smtClean="0"/>
              <a:t>GT 1: </a:t>
            </a:r>
            <a:r>
              <a:rPr lang="de-CH" b="1" dirty="0" err="1" smtClean="0"/>
              <a:t>Travail</a:t>
            </a:r>
            <a:endParaRPr lang="de-CH" b="1" dirty="0" smtClean="0"/>
          </a:p>
          <a:p>
            <a:pPr marL="0" indent="0" algn="ctr">
              <a:buNone/>
            </a:pP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314434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171</Words>
  <Application>Microsoft Office PowerPoint</Application>
  <PresentationFormat>Bildschirmpräsentation (4:3)</PresentationFormat>
  <Paragraphs>62</Paragraphs>
  <Slides>18</Slides>
  <Notes>1</Notes>
  <HiddenSlides>1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VERANSTALTUNGEN ÉVÉNEMENTS</vt:lpstr>
      <vt:lpstr>PowerPoint-Präsentation</vt:lpstr>
      <vt:lpstr>PowerPoint-Präsentation</vt:lpstr>
    </vt:vector>
  </TitlesOfParts>
  <Company>SP Schweiz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Revision des Asylgesetzes</dc:title>
  <dc:creator>Kommunikation</dc:creator>
  <cp:lastModifiedBy>Lukas Wiss</cp:lastModifiedBy>
  <cp:revision>199</cp:revision>
  <cp:lastPrinted>2017-08-22T08:32:58Z</cp:lastPrinted>
  <dcterms:created xsi:type="dcterms:W3CDTF">2013-04-19T13:13:08Z</dcterms:created>
  <dcterms:modified xsi:type="dcterms:W3CDTF">2018-02-03T15:08:09Z</dcterms:modified>
</cp:coreProperties>
</file>